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4" r:id="rId3"/>
    <p:sldId id="295" r:id="rId4"/>
    <p:sldId id="296" r:id="rId5"/>
    <p:sldId id="278" r:id="rId6"/>
    <p:sldId id="299" r:id="rId7"/>
    <p:sldId id="292"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20" r:id="rId28"/>
    <p:sldId id="3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93" d="100"/>
          <a:sy n="93" d="100"/>
        </p:scale>
        <p:origin x="-72" y="7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C7D653-984F-420B-9714-194EEB287CC8}" type="datetimeFigureOut">
              <a:rPr lang="en-US" smtClean="0"/>
              <a:t>7/4/2017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3244970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7D653-984F-420B-9714-194EEB287CC8}" type="datetimeFigureOut">
              <a:rPr lang="en-US" smtClean="0"/>
              <a:t>7/4/2017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133330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7D653-984F-420B-9714-194EEB287CC8}" type="datetimeFigureOut">
              <a:rPr lang="en-US" smtClean="0"/>
              <a:t>7/4/2017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359365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7D653-984F-420B-9714-194EEB287CC8}" type="datetimeFigureOut">
              <a:rPr lang="en-US" smtClean="0"/>
              <a:t>7/4/2017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931052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C7D653-984F-420B-9714-194EEB287CC8}" type="datetimeFigureOut">
              <a:rPr lang="en-US" smtClean="0"/>
              <a:t>7/4/2017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1532885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C7D653-984F-420B-9714-194EEB287CC8}" type="datetimeFigureOut">
              <a:rPr lang="en-US" smtClean="0"/>
              <a:t>7/4/2017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57287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C7D653-984F-420B-9714-194EEB287CC8}" type="datetimeFigureOut">
              <a:rPr lang="en-US" smtClean="0"/>
              <a:t>7/4/2017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116945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C7D653-984F-420B-9714-194EEB287CC8}" type="datetimeFigureOut">
              <a:rPr lang="en-US" smtClean="0"/>
              <a:t>7/4/2017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3551363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7D653-984F-420B-9714-194EEB287CC8}" type="datetimeFigureOut">
              <a:rPr lang="en-US" smtClean="0"/>
              <a:t>7/4/2017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3168304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7D653-984F-420B-9714-194EEB287CC8}" type="datetimeFigureOut">
              <a:rPr lang="en-US" smtClean="0"/>
              <a:t>7/4/2017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1728339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7D653-984F-420B-9714-194EEB287CC8}" type="datetimeFigureOut">
              <a:rPr lang="en-US" smtClean="0"/>
              <a:t>7/4/2017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412F9-0F8F-4194-A963-C6DDB16113EC}" type="slidenum">
              <a:rPr lang="en-US" smtClean="0"/>
              <a:t>‹#›</a:t>
            </a:fld>
            <a:endParaRPr lang="en-US"/>
          </a:p>
        </p:txBody>
      </p:sp>
    </p:spTree>
    <p:extLst>
      <p:ext uri="{BB962C8B-B14F-4D97-AF65-F5344CB8AC3E}">
        <p14:creationId xmlns:p14="http://schemas.microsoft.com/office/powerpoint/2010/main" val="2502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7D653-984F-420B-9714-194EEB287CC8}" type="datetimeFigureOut">
              <a:rPr lang="en-US" smtClean="0"/>
              <a:t>7/4/2017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412F9-0F8F-4194-A963-C6DDB16113EC}" type="slidenum">
              <a:rPr lang="en-US" smtClean="0"/>
              <a:t>‹#›</a:t>
            </a:fld>
            <a:endParaRPr lang="en-US"/>
          </a:p>
        </p:txBody>
      </p:sp>
    </p:spTree>
    <p:extLst>
      <p:ext uri="{BB962C8B-B14F-4D97-AF65-F5344CB8AC3E}">
        <p14:creationId xmlns:p14="http://schemas.microsoft.com/office/powerpoint/2010/main" val="285522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hyperlink" Target="http://procurement-oag.in.th/"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hyperlink" Target="http://www.gprocurement.go.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รูปภาพ 5" descr="_2113719.JPG"/>
          <p:cNvPicPr>
            <a:picLocks noChangeAspect="1"/>
          </p:cNvPicPr>
          <p:nvPr/>
        </p:nvPicPr>
        <p:blipFill rotWithShape="1">
          <a:blip r:embed="rId2"/>
          <a:srcRect t="31436" b="1"/>
          <a:stretch/>
        </p:blipFill>
        <p:spPr>
          <a:xfrm>
            <a:off x="0" y="0"/>
            <a:ext cx="12192002" cy="6269406"/>
          </a:xfrm>
          <a:prstGeom prst="rect">
            <a:avLst/>
          </a:prstGeom>
        </p:spPr>
      </p:pic>
      <p:sp>
        <p:nvSpPr>
          <p:cNvPr id="5" name="Title 1"/>
          <p:cNvSpPr txBox="1">
            <a:spLocks/>
          </p:cNvSpPr>
          <p:nvPr/>
        </p:nvSpPr>
        <p:spPr>
          <a:xfrm>
            <a:off x="0" y="357051"/>
            <a:ext cx="12192000" cy="866442"/>
          </a:xfrm>
          <a:prstGeom prst="rect">
            <a:avLst/>
          </a:prstGeom>
          <a:solidFill>
            <a:srgbClr val="9E0000">
              <a:alpha val="89804"/>
            </a:srgbClr>
          </a:solidFill>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Office of the Auditor General of Thailand</a:t>
            </a:r>
          </a:p>
          <a:p>
            <a:endParaRPr lang="en-US" sz="2300" b="1" dirty="0">
              <a:solidFill>
                <a:srgbClr val="C00000"/>
              </a:solidFill>
              <a:latin typeface="Arial" panose="020B0604020202020204" pitchFamily="34" charset="0"/>
              <a:cs typeface="Arial" panose="020B0604020202020204" pitchFamily="34" charset="0"/>
            </a:endParaRPr>
          </a:p>
        </p:txBody>
      </p:sp>
      <p:pic>
        <p:nvPicPr>
          <p:cNvPr id="4" name="รูปภาพ 3"/>
          <p:cNvPicPr>
            <a:picLocks noChangeAspect="1"/>
          </p:cNvPicPr>
          <p:nvPr/>
        </p:nvPicPr>
        <p:blipFill rotWithShape="1">
          <a:blip r:embed="rId3"/>
          <a:srcRect t="-7664" b="7664"/>
          <a:stretch/>
        </p:blipFill>
        <p:spPr>
          <a:xfrm>
            <a:off x="0" y="5067422"/>
            <a:ext cx="12192000" cy="1828800"/>
          </a:xfrm>
          <a:prstGeom prst="rect">
            <a:avLst/>
          </a:prstGeom>
        </p:spPr>
      </p:pic>
    </p:spTree>
    <p:extLst>
      <p:ext uri="{BB962C8B-B14F-4D97-AF65-F5344CB8AC3E}">
        <p14:creationId xmlns:p14="http://schemas.microsoft.com/office/powerpoint/2010/main" val="35834083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4031873"/>
          </a:xfrm>
          <a:prstGeom prst="rect">
            <a:avLst/>
          </a:prstGeom>
        </p:spPr>
        <p:txBody>
          <a:bodyPr wrap="square">
            <a:spAutoFit/>
          </a:bodyPr>
          <a:lstStyle/>
          <a:p>
            <a:r>
              <a:rPr lang="en-AU" sz="3200" dirty="0" smtClean="0">
                <a:solidFill>
                  <a:schemeClr val="bg1"/>
                </a:solidFill>
                <a:ea typeface="Calibri" panose="020F0502020204030204" pitchFamily="34" charset="0"/>
                <a:cs typeface="Cordia New" panose="020B0304020202020204" pitchFamily="34" charset="-34"/>
              </a:rPr>
              <a:t>OAG Thailand conducts procurement audit through procurement and investigative audit offices. </a:t>
            </a:r>
            <a:r>
              <a:rPr lang="en-AU" sz="3200" dirty="0">
                <a:solidFill>
                  <a:schemeClr val="bg1"/>
                </a:solidFill>
                <a:ea typeface="Calibri" panose="020F0502020204030204" pitchFamily="34" charset="0"/>
                <a:cs typeface="Cordia New" panose="020B0304020202020204" pitchFamily="34" charset="-34"/>
              </a:rPr>
              <a:t>T</a:t>
            </a:r>
            <a:r>
              <a:rPr lang="en-AU" sz="3200" dirty="0" smtClean="0">
                <a:solidFill>
                  <a:schemeClr val="bg1"/>
                </a:solidFill>
                <a:ea typeface="Calibri" panose="020F0502020204030204" pitchFamily="34" charset="0"/>
                <a:cs typeface="Cordia New" panose="020B0304020202020204" pitchFamily="34" charset="-34"/>
              </a:rPr>
              <a:t>here are;</a:t>
            </a:r>
          </a:p>
          <a:p>
            <a:r>
              <a:rPr lang="en-AU" sz="3200" dirty="0">
                <a:solidFill>
                  <a:schemeClr val="bg1"/>
                </a:solidFill>
                <a:ea typeface="Calibri" panose="020F0502020204030204" pitchFamily="34" charset="0"/>
                <a:cs typeface="Cordia New" panose="020B0304020202020204" pitchFamily="34" charset="-34"/>
              </a:rPr>
              <a:t>	</a:t>
            </a:r>
            <a:r>
              <a:rPr lang="en-AU" sz="3200" dirty="0" smtClean="0">
                <a:solidFill>
                  <a:schemeClr val="bg1"/>
                </a:solidFill>
                <a:ea typeface="Calibri" panose="020F0502020204030204" pitchFamily="34" charset="0"/>
                <a:cs typeface="Cordia New" panose="020B0304020202020204" pitchFamily="34" charset="-34"/>
              </a:rPr>
              <a:t>- 5 </a:t>
            </a:r>
            <a:r>
              <a:rPr lang="en-AU" sz="3200" dirty="0">
                <a:solidFill>
                  <a:schemeClr val="bg1"/>
                </a:solidFill>
                <a:ea typeface="Calibri" panose="020F0502020204030204" pitchFamily="34" charset="0"/>
                <a:cs typeface="Cordia New" panose="020B0304020202020204" pitchFamily="34" charset="-34"/>
              </a:rPr>
              <a:t>procurement audit units </a:t>
            </a:r>
            <a:r>
              <a:rPr lang="en-AU" sz="3200" dirty="0" smtClean="0">
                <a:solidFill>
                  <a:schemeClr val="bg1"/>
                </a:solidFill>
                <a:ea typeface="Calibri" panose="020F0502020204030204" pitchFamily="34" charset="0"/>
                <a:cs typeface="Cordia New" panose="020B0304020202020204" pitchFamily="34" charset="-34"/>
              </a:rPr>
              <a:t>( </a:t>
            </a:r>
            <a:r>
              <a:rPr lang="en-AU" sz="3200" i="1" dirty="0" smtClean="0">
                <a:solidFill>
                  <a:schemeClr val="bg1"/>
                </a:solidFill>
                <a:ea typeface="Calibri" panose="020F0502020204030204" pitchFamily="34" charset="0"/>
                <a:cs typeface="Cordia New" panose="020B0304020202020204" pitchFamily="34" charset="-34"/>
              </a:rPr>
              <a:t>Procurement </a:t>
            </a:r>
            <a:r>
              <a:rPr lang="en-AU" sz="3200" i="1" dirty="0">
                <a:solidFill>
                  <a:schemeClr val="bg1"/>
                </a:solidFill>
                <a:ea typeface="Calibri" panose="020F0502020204030204" pitchFamily="34" charset="0"/>
                <a:cs typeface="Cordia New" panose="020B0304020202020204" pitchFamily="34" charset="-34"/>
              </a:rPr>
              <a:t>and Investigative Offices </a:t>
            </a:r>
            <a:r>
              <a:rPr lang="en-AU" sz="3200" i="1" dirty="0" smtClean="0">
                <a:solidFill>
                  <a:schemeClr val="bg1"/>
                </a:solidFill>
                <a:ea typeface="Calibri" panose="020F0502020204030204" pitchFamily="34" charset="0"/>
                <a:cs typeface="Cordia New" panose="020B0304020202020204" pitchFamily="34" charset="-34"/>
              </a:rPr>
              <a:t>1-5) </a:t>
            </a:r>
            <a:r>
              <a:rPr lang="en-AU" sz="3200" dirty="0" smtClean="0">
                <a:solidFill>
                  <a:schemeClr val="bg1"/>
                </a:solidFill>
                <a:ea typeface="Calibri" panose="020F0502020204030204" pitchFamily="34" charset="0"/>
                <a:cs typeface="Cordia New" panose="020B0304020202020204" pitchFamily="34" charset="-34"/>
              </a:rPr>
              <a:t>in the headquarter</a:t>
            </a:r>
            <a:r>
              <a:rPr lang="en-AU" sz="3200" i="1" dirty="0" smtClean="0">
                <a:solidFill>
                  <a:schemeClr val="bg1"/>
                </a:solidFill>
                <a:ea typeface="Calibri" panose="020F0502020204030204" pitchFamily="34" charset="0"/>
                <a:cs typeface="Cordia New" panose="020B0304020202020204" pitchFamily="34" charset="-34"/>
              </a:rPr>
              <a:t> </a:t>
            </a:r>
          </a:p>
          <a:p>
            <a:r>
              <a:rPr lang="en-AU" sz="3200" i="1" dirty="0">
                <a:solidFill>
                  <a:schemeClr val="bg1"/>
                </a:solidFill>
                <a:ea typeface="Calibri" panose="020F0502020204030204" pitchFamily="34" charset="0"/>
                <a:cs typeface="Cordia New" panose="020B0304020202020204" pitchFamily="34" charset="-34"/>
              </a:rPr>
              <a:t>	</a:t>
            </a:r>
            <a:r>
              <a:rPr lang="en-AU" sz="3200" i="1" dirty="0" smtClean="0">
                <a:solidFill>
                  <a:schemeClr val="bg1"/>
                </a:solidFill>
                <a:ea typeface="Calibri" panose="020F0502020204030204" pitchFamily="34" charset="0"/>
                <a:cs typeface="Cordia New" panose="020B0304020202020204" pitchFamily="34" charset="-34"/>
              </a:rPr>
              <a:t>- </a:t>
            </a:r>
            <a:r>
              <a:rPr lang="en-AU" sz="3200" dirty="0" smtClean="0">
                <a:solidFill>
                  <a:schemeClr val="bg1"/>
                </a:solidFill>
                <a:ea typeface="Calibri" panose="020F0502020204030204" pitchFamily="34" charset="0"/>
                <a:cs typeface="Cordia New" panose="020B0304020202020204" pitchFamily="34" charset="-34"/>
              </a:rPr>
              <a:t>15 </a:t>
            </a:r>
            <a:r>
              <a:rPr lang="en-AU" sz="3200" dirty="0">
                <a:solidFill>
                  <a:schemeClr val="bg1"/>
                </a:solidFill>
                <a:ea typeface="Calibri" panose="020F0502020204030204" pitchFamily="34" charset="0"/>
                <a:cs typeface="Cordia New" panose="020B0304020202020204" pitchFamily="34" charset="-34"/>
              </a:rPr>
              <a:t>procurement and investigative </a:t>
            </a:r>
            <a:r>
              <a:rPr lang="en-AU" sz="3200" dirty="0" smtClean="0">
                <a:solidFill>
                  <a:schemeClr val="bg1"/>
                </a:solidFill>
                <a:ea typeface="Calibri" panose="020F0502020204030204" pitchFamily="34" charset="0"/>
                <a:cs typeface="Cordia New" panose="020B0304020202020204" pitchFamily="34" charset="-34"/>
              </a:rPr>
              <a:t>audit </a:t>
            </a:r>
            <a:r>
              <a:rPr lang="en-AU" sz="3200" dirty="0">
                <a:solidFill>
                  <a:schemeClr val="bg1"/>
                </a:solidFill>
                <a:ea typeface="Calibri" panose="020F0502020204030204" pitchFamily="34" charset="0"/>
                <a:cs typeface="Cordia New" panose="020B0304020202020204" pitchFamily="34" charset="-34"/>
              </a:rPr>
              <a:t>units in regional audit offices </a:t>
            </a:r>
            <a:r>
              <a:rPr lang="en-AU" sz="3200" dirty="0" smtClean="0">
                <a:solidFill>
                  <a:schemeClr val="bg1"/>
                </a:solidFill>
                <a:ea typeface="Calibri" panose="020F0502020204030204" pitchFamily="34" charset="0"/>
                <a:cs typeface="Cordia New" panose="020B0304020202020204" pitchFamily="34" charset="-34"/>
              </a:rPr>
              <a:t> (</a:t>
            </a:r>
            <a:r>
              <a:rPr lang="en-AU" sz="3200" i="1" dirty="0" smtClean="0">
                <a:solidFill>
                  <a:schemeClr val="bg1"/>
                </a:solidFill>
                <a:ea typeface="Calibri" panose="020F0502020204030204" pitchFamily="34" charset="0"/>
                <a:cs typeface="Cordia New" panose="020B0304020202020204" pitchFamily="34" charset="-34"/>
              </a:rPr>
              <a:t>Regional </a:t>
            </a:r>
            <a:r>
              <a:rPr lang="en-AU" sz="3200" i="1" dirty="0">
                <a:solidFill>
                  <a:schemeClr val="bg1"/>
                </a:solidFill>
                <a:ea typeface="Calibri" panose="020F0502020204030204" pitchFamily="34" charset="0"/>
                <a:cs typeface="Cordia New" panose="020B0304020202020204" pitchFamily="34" charset="-34"/>
              </a:rPr>
              <a:t>Special Audit Offices </a:t>
            </a:r>
            <a:r>
              <a:rPr lang="en-AU" sz="3200" i="1" dirty="0" smtClean="0">
                <a:solidFill>
                  <a:schemeClr val="bg1"/>
                </a:solidFill>
                <a:ea typeface="Calibri" panose="020F0502020204030204" pitchFamily="34" charset="0"/>
                <a:cs typeface="Cordia New" panose="020B0304020202020204" pitchFamily="34" charset="-34"/>
              </a:rPr>
              <a:t>1-15) </a:t>
            </a:r>
          </a:p>
          <a:p>
            <a:r>
              <a:rPr lang="en-US" sz="3200" dirty="0">
                <a:solidFill>
                  <a:schemeClr val="bg1"/>
                </a:solidFill>
                <a:cs typeface="Cordia New" panose="020B0304020202020204" pitchFamily="34" charset="-34"/>
              </a:rPr>
              <a:t>	</a:t>
            </a:r>
            <a:r>
              <a:rPr lang="en-US" sz="3200" dirty="0" smtClean="0">
                <a:solidFill>
                  <a:schemeClr val="bg1"/>
                </a:solidFill>
                <a:cs typeface="Cordia New" panose="020B0304020202020204" pitchFamily="34" charset="-34"/>
              </a:rPr>
              <a:t>- 76 procurement </a:t>
            </a:r>
            <a:r>
              <a:rPr lang="en-AU" sz="3200" dirty="0">
                <a:solidFill>
                  <a:schemeClr val="bg1"/>
                </a:solidFill>
                <a:ea typeface="Calibri" panose="020F0502020204030204" pitchFamily="34" charset="0"/>
                <a:cs typeface="Cordia New" panose="020B0304020202020204" pitchFamily="34" charset="-34"/>
              </a:rPr>
              <a:t>and investigative audit units in </a:t>
            </a:r>
            <a:r>
              <a:rPr lang="en-AU" sz="3200" dirty="0" smtClean="0">
                <a:solidFill>
                  <a:schemeClr val="bg1"/>
                </a:solidFill>
                <a:ea typeface="Calibri" panose="020F0502020204030204" pitchFamily="34" charset="0"/>
                <a:cs typeface="Cordia New" panose="020B0304020202020204" pitchFamily="34" charset="-34"/>
              </a:rPr>
              <a:t>provincial </a:t>
            </a:r>
            <a:r>
              <a:rPr lang="en-AU" sz="3200" dirty="0">
                <a:solidFill>
                  <a:schemeClr val="bg1"/>
                </a:solidFill>
                <a:ea typeface="Calibri" panose="020F0502020204030204" pitchFamily="34" charset="0"/>
                <a:cs typeface="Cordia New" panose="020B0304020202020204" pitchFamily="34" charset="-34"/>
              </a:rPr>
              <a:t>audit </a:t>
            </a:r>
            <a:r>
              <a:rPr lang="en-AU" sz="3200" dirty="0" smtClean="0">
                <a:solidFill>
                  <a:schemeClr val="bg1"/>
                </a:solidFill>
                <a:ea typeface="Calibri" panose="020F0502020204030204" pitchFamily="34" charset="0"/>
                <a:cs typeface="Cordia New" panose="020B0304020202020204" pitchFamily="34" charset="-34"/>
              </a:rPr>
              <a:t>offices</a:t>
            </a:r>
            <a:endParaRPr lang="en-AU" sz="3200" dirty="0">
              <a:solidFill>
                <a:schemeClr val="bg1"/>
              </a:solidFill>
            </a:endParaRPr>
          </a:p>
        </p:txBody>
      </p:sp>
    </p:spTree>
    <p:extLst>
      <p:ext uri="{BB962C8B-B14F-4D97-AF65-F5344CB8AC3E}">
        <p14:creationId xmlns:p14="http://schemas.microsoft.com/office/powerpoint/2010/main" val="4249257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3046988"/>
          </a:xfrm>
          <a:prstGeom prst="rect">
            <a:avLst/>
          </a:prstGeom>
        </p:spPr>
        <p:txBody>
          <a:bodyPr wrap="square">
            <a:spAutoFit/>
          </a:bodyPr>
          <a:lstStyle/>
          <a:p>
            <a:r>
              <a:rPr lang="en-AU" sz="3200" dirty="0">
                <a:solidFill>
                  <a:schemeClr val="bg1"/>
                </a:solidFill>
              </a:rPr>
              <a:t>Presently, the public procurement auditing of OAG </a:t>
            </a:r>
            <a:r>
              <a:rPr lang="en-AU" sz="3200" dirty="0" smtClean="0">
                <a:solidFill>
                  <a:schemeClr val="bg1"/>
                </a:solidFill>
              </a:rPr>
              <a:t>makes recommendation to the 4 phases of procurement </a:t>
            </a:r>
            <a:r>
              <a:rPr lang="en-AU" sz="3200" dirty="0">
                <a:solidFill>
                  <a:schemeClr val="bg1"/>
                </a:solidFill>
              </a:rPr>
              <a:t>as following: </a:t>
            </a:r>
          </a:p>
          <a:p>
            <a:r>
              <a:rPr lang="en-AU" sz="3200" dirty="0">
                <a:solidFill>
                  <a:schemeClr val="bg1"/>
                </a:solidFill>
              </a:rPr>
              <a:t>1) </a:t>
            </a:r>
            <a:r>
              <a:rPr lang="en-AU" sz="3200" dirty="0" smtClean="0">
                <a:solidFill>
                  <a:schemeClr val="bg1"/>
                </a:solidFill>
              </a:rPr>
              <a:t>preparation </a:t>
            </a:r>
            <a:r>
              <a:rPr lang="en-AU" sz="3200" dirty="0">
                <a:solidFill>
                  <a:schemeClr val="bg1"/>
                </a:solidFill>
              </a:rPr>
              <a:t>of procurement </a:t>
            </a:r>
            <a:r>
              <a:rPr lang="en-AU" sz="3200" dirty="0" smtClean="0">
                <a:solidFill>
                  <a:schemeClr val="bg1"/>
                </a:solidFill>
              </a:rPr>
              <a:t>plan</a:t>
            </a:r>
            <a:endParaRPr lang="en-AU" sz="3200" dirty="0">
              <a:solidFill>
                <a:schemeClr val="bg1"/>
              </a:solidFill>
            </a:endParaRPr>
          </a:p>
          <a:p>
            <a:r>
              <a:rPr lang="en-AU" sz="3200" dirty="0">
                <a:solidFill>
                  <a:schemeClr val="bg1"/>
                </a:solidFill>
              </a:rPr>
              <a:t>2) </a:t>
            </a:r>
            <a:r>
              <a:rPr lang="en-AU" sz="3200" dirty="0" smtClean="0">
                <a:solidFill>
                  <a:schemeClr val="bg1"/>
                </a:solidFill>
              </a:rPr>
              <a:t>tendering </a:t>
            </a:r>
            <a:r>
              <a:rPr lang="en-AU" sz="3200" dirty="0">
                <a:solidFill>
                  <a:schemeClr val="bg1"/>
                </a:solidFill>
              </a:rPr>
              <a:t>and awarding </a:t>
            </a:r>
            <a:r>
              <a:rPr lang="en-AU" sz="3200" dirty="0" smtClean="0">
                <a:solidFill>
                  <a:schemeClr val="bg1"/>
                </a:solidFill>
              </a:rPr>
              <a:t>processes</a:t>
            </a:r>
            <a:endParaRPr lang="en-AU" sz="3200" dirty="0">
              <a:solidFill>
                <a:schemeClr val="bg1"/>
              </a:solidFill>
            </a:endParaRPr>
          </a:p>
          <a:p>
            <a:r>
              <a:rPr lang="en-AU" sz="3200" dirty="0">
                <a:solidFill>
                  <a:schemeClr val="bg1"/>
                </a:solidFill>
              </a:rPr>
              <a:t>3) </a:t>
            </a:r>
            <a:r>
              <a:rPr lang="en-AU" sz="3200" dirty="0" smtClean="0">
                <a:solidFill>
                  <a:schemeClr val="bg1"/>
                </a:solidFill>
              </a:rPr>
              <a:t>contract management</a:t>
            </a:r>
          </a:p>
          <a:p>
            <a:r>
              <a:rPr lang="en-US" sz="3200" dirty="0" smtClean="0">
                <a:solidFill>
                  <a:schemeClr val="bg1"/>
                </a:solidFill>
              </a:rPr>
              <a:t>4) utilization</a:t>
            </a:r>
            <a:endParaRPr lang="en-AU" sz="3200" dirty="0">
              <a:solidFill>
                <a:schemeClr val="bg1"/>
              </a:solidFill>
            </a:endParaRPr>
          </a:p>
        </p:txBody>
      </p:sp>
    </p:spTree>
    <p:extLst>
      <p:ext uri="{BB962C8B-B14F-4D97-AF65-F5344CB8AC3E}">
        <p14:creationId xmlns:p14="http://schemas.microsoft.com/office/powerpoint/2010/main" val="22379612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4893647"/>
          </a:xfrm>
          <a:prstGeom prst="rect">
            <a:avLst/>
          </a:prstGeom>
        </p:spPr>
        <p:txBody>
          <a:bodyPr wrap="square">
            <a:spAutoFit/>
          </a:bodyPr>
          <a:lstStyle/>
          <a:p>
            <a:pPr marL="514350" indent="-514350">
              <a:buAutoNum type="arabicParenR"/>
            </a:pPr>
            <a:r>
              <a:rPr lang="en-AU" sz="3200" dirty="0" smtClean="0"/>
              <a:t>preparation </a:t>
            </a:r>
            <a:r>
              <a:rPr lang="en-AU" sz="3200" dirty="0"/>
              <a:t>of procurement </a:t>
            </a:r>
            <a:r>
              <a:rPr lang="en-AU" sz="3200" dirty="0" smtClean="0"/>
              <a:t>plan</a:t>
            </a:r>
            <a:endParaRPr lang="en-AU" sz="3200" dirty="0">
              <a:solidFill>
                <a:schemeClr val="bg1"/>
              </a:solidFill>
            </a:endParaRPr>
          </a:p>
          <a:p>
            <a:r>
              <a:rPr lang="en-AU" sz="2800" dirty="0" smtClean="0">
                <a:solidFill>
                  <a:schemeClr val="bg1"/>
                </a:solidFill>
              </a:rPr>
              <a:t>The law states that audited entity must submit to OAG;</a:t>
            </a:r>
          </a:p>
          <a:p>
            <a:r>
              <a:rPr lang="en-AU" sz="2800" dirty="0" smtClean="0">
                <a:solidFill>
                  <a:schemeClr val="bg1"/>
                </a:solidFill>
              </a:rPr>
              <a:t> 	- procurement plan during the first month of fiscal year</a:t>
            </a:r>
          </a:p>
          <a:p>
            <a:r>
              <a:rPr lang="en-US" sz="2800" dirty="0">
                <a:solidFill>
                  <a:schemeClr val="bg1"/>
                </a:solidFill>
              </a:rPr>
              <a:t>	</a:t>
            </a:r>
            <a:r>
              <a:rPr lang="en-US" sz="2800" dirty="0" smtClean="0">
                <a:solidFill>
                  <a:schemeClr val="bg1"/>
                </a:solidFill>
              </a:rPr>
              <a:t>- every procurement </a:t>
            </a:r>
            <a:r>
              <a:rPr lang="en-AU" sz="2800" dirty="0" smtClean="0">
                <a:solidFill>
                  <a:schemeClr val="bg1"/>
                </a:solidFill>
              </a:rPr>
              <a:t>notice, and contract above the threshold</a:t>
            </a:r>
          </a:p>
          <a:p>
            <a:endParaRPr lang="en-AU" sz="2800" dirty="0" smtClean="0">
              <a:solidFill>
                <a:schemeClr val="bg1"/>
              </a:solidFill>
            </a:endParaRPr>
          </a:p>
          <a:p>
            <a:r>
              <a:rPr lang="en-US" sz="2800" dirty="0" smtClean="0">
                <a:solidFill>
                  <a:schemeClr val="bg1"/>
                </a:solidFill>
              </a:rPr>
              <a:t>OAG uses those documents for risk analysis to plan the audit.</a:t>
            </a:r>
          </a:p>
          <a:p>
            <a:r>
              <a:rPr lang="en-US" sz="2800" dirty="0" smtClean="0">
                <a:solidFill>
                  <a:schemeClr val="bg1"/>
                </a:solidFill>
              </a:rPr>
              <a:t>Risk area : The changes of budget category after it has been approved risking inappropriate consideration.</a:t>
            </a:r>
          </a:p>
          <a:p>
            <a:r>
              <a:rPr lang="en-US" sz="2800" dirty="0">
                <a:solidFill>
                  <a:schemeClr val="bg1"/>
                </a:solidFill>
              </a:rPr>
              <a:t>	 </a:t>
            </a:r>
            <a:r>
              <a:rPr lang="en-US" sz="2800" dirty="0" smtClean="0">
                <a:solidFill>
                  <a:schemeClr val="bg1"/>
                </a:solidFill>
              </a:rPr>
              <a:t>        </a:t>
            </a:r>
          </a:p>
          <a:p>
            <a:r>
              <a:rPr lang="en-US" sz="2800" dirty="0">
                <a:solidFill>
                  <a:schemeClr val="bg1"/>
                </a:solidFill>
              </a:rPr>
              <a:t>	</a:t>
            </a:r>
            <a:r>
              <a:rPr lang="en-US" sz="2800" dirty="0" smtClean="0">
                <a:solidFill>
                  <a:schemeClr val="bg1"/>
                </a:solidFill>
              </a:rPr>
              <a:t> </a:t>
            </a:r>
          </a:p>
          <a:p>
            <a:endParaRPr lang="en-AU" sz="2800" dirty="0" smtClean="0">
              <a:solidFill>
                <a:schemeClr val="bg1"/>
              </a:solidFill>
            </a:endParaRPr>
          </a:p>
        </p:txBody>
      </p:sp>
    </p:spTree>
    <p:extLst>
      <p:ext uri="{BB962C8B-B14F-4D97-AF65-F5344CB8AC3E}">
        <p14:creationId xmlns:p14="http://schemas.microsoft.com/office/powerpoint/2010/main" val="15604937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5016758"/>
          </a:xfrm>
          <a:prstGeom prst="rect">
            <a:avLst/>
          </a:prstGeom>
        </p:spPr>
        <p:txBody>
          <a:bodyPr wrap="square">
            <a:spAutoFit/>
          </a:bodyPr>
          <a:lstStyle/>
          <a:p>
            <a:r>
              <a:rPr lang="en-AU" sz="3200" dirty="0" smtClean="0"/>
              <a:t>2</a:t>
            </a:r>
            <a:r>
              <a:rPr lang="en-AU" sz="3200" dirty="0"/>
              <a:t>) </a:t>
            </a:r>
            <a:r>
              <a:rPr lang="en-AU" sz="3200" dirty="0" smtClean="0"/>
              <a:t>tendering </a:t>
            </a:r>
            <a:r>
              <a:rPr lang="en-AU" sz="3200" dirty="0"/>
              <a:t>and awarding </a:t>
            </a:r>
            <a:r>
              <a:rPr lang="en-AU" sz="3200" dirty="0" smtClean="0"/>
              <a:t>processes</a:t>
            </a:r>
            <a:endParaRPr lang="en-AU" sz="3200" dirty="0"/>
          </a:p>
          <a:p>
            <a:r>
              <a:rPr lang="en-AU" sz="3200" dirty="0">
                <a:solidFill>
                  <a:schemeClr val="bg1"/>
                </a:solidFill>
              </a:rPr>
              <a:t>OAG will examine the accuracy of the tendering and awarding </a:t>
            </a:r>
            <a:r>
              <a:rPr lang="en-AU" sz="3200" dirty="0" smtClean="0">
                <a:solidFill>
                  <a:schemeClr val="bg1"/>
                </a:solidFill>
              </a:rPr>
              <a:t>processes, examine </a:t>
            </a:r>
            <a:r>
              <a:rPr lang="en-AU" sz="3200" dirty="0">
                <a:solidFill>
                  <a:schemeClr val="bg1"/>
                </a:solidFill>
              </a:rPr>
              <a:t>all documents in procurement procedures. Initially, the auditor will check main processes as </a:t>
            </a:r>
            <a:r>
              <a:rPr lang="en-AU" sz="3200" dirty="0" smtClean="0">
                <a:solidFill>
                  <a:schemeClr val="bg1"/>
                </a:solidFill>
              </a:rPr>
              <a:t>followings;</a:t>
            </a:r>
          </a:p>
          <a:p>
            <a:r>
              <a:rPr lang="en-AU" sz="3200" dirty="0" smtClean="0">
                <a:solidFill>
                  <a:schemeClr val="bg1"/>
                </a:solidFill>
              </a:rPr>
              <a:t> 	(</a:t>
            </a:r>
            <a:r>
              <a:rPr lang="en-AU" sz="3200" dirty="0">
                <a:solidFill>
                  <a:schemeClr val="bg1"/>
                </a:solidFill>
              </a:rPr>
              <a:t>1) The identification of needs should be clarified in the request procurement report of procuring agency. In particular, obvious specification of procuring items should be broad and open for competition. </a:t>
            </a:r>
          </a:p>
          <a:p>
            <a:r>
              <a:rPr lang="en-US" sz="3200" dirty="0">
                <a:solidFill>
                  <a:schemeClr val="bg1"/>
                </a:solidFill>
              </a:rPr>
              <a:t>Risk area : 	</a:t>
            </a:r>
            <a:r>
              <a:rPr lang="en-US" sz="3200" dirty="0" smtClean="0">
                <a:solidFill>
                  <a:schemeClr val="bg1"/>
                </a:solidFill>
              </a:rPr>
              <a:t>Unfair</a:t>
            </a:r>
            <a:r>
              <a:rPr lang="en-US" sz="3200" dirty="0">
                <a:solidFill>
                  <a:schemeClr val="bg1"/>
                </a:solidFill>
              </a:rPr>
              <a:t>, </a:t>
            </a:r>
            <a:r>
              <a:rPr lang="en-US" sz="3200" dirty="0" smtClean="0">
                <a:solidFill>
                  <a:schemeClr val="bg1"/>
                </a:solidFill>
              </a:rPr>
              <a:t>non-competitive </a:t>
            </a:r>
            <a:r>
              <a:rPr lang="en-US" sz="3200" dirty="0">
                <a:solidFill>
                  <a:schemeClr val="bg1"/>
                </a:solidFill>
              </a:rPr>
              <a:t>TOR</a:t>
            </a:r>
          </a:p>
          <a:p>
            <a:endParaRPr lang="en-AU" sz="3200" dirty="0">
              <a:solidFill>
                <a:schemeClr val="bg1"/>
              </a:solidFill>
            </a:endParaRPr>
          </a:p>
        </p:txBody>
      </p:sp>
    </p:spTree>
    <p:extLst>
      <p:ext uri="{BB962C8B-B14F-4D97-AF65-F5344CB8AC3E}">
        <p14:creationId xmlns:p14="http://schemas.microsoft.com/office/powerpoint/2010/main" val="33474464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25923"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4524315"/>
          </a:xfrm>
          <a:prstGeom prst="rect">
            <a:avLst/>
          </a:prstGeom>
        </p:spPr>
        <p:txBody>
          <a:bodyPr wrap="square">
            <a:spAutoFit/>
          </a:bodyPr>
          <a:lstStyle/>
          <a:p>
            <a:r>
              <a:rPr lang="en-AU" sz="3200" dirty="0" smtClean="0">
                <a:solidFill>
                  <a:schemeClr val="bg1"/>
                </a:solidFill>
              </a:rPr>
              <a:t>	(</a:t>
            </a:r>
            <a:r>
              <a:rPr lang="en-AU" sz="3200" dirty="0">
                <a:solidFill>
                  <a:schemeClr val="bg1"/>
                </a:solidFill>
              </a:rPr>
              <a:t>2) The bidding </a:t>
            </a:r>
            <a:r>
              <a:rPr lang="en-AU" sz="3200" dirty="0" smtClean="0">
                <a:solidFill>
                  <a:schemeClr val="bg1"/>
                </a:solidFill>
              </a:rPr>
              <a:t>documents </a:t>
            </a:r>
            <a:r>
              <a:rPr lang="en-AU" sz="3200" dirty="0">
                <a:solidFill>
                  <a:schemeClr val="bg1"/>
                </a:solidFill>
              </a:rPr>
              <a:t>should clearly define the bid evaluation criteria. Also adequate publicity and time have been allowed for the prospective bidders to respond. </a:t>
            </a:r>
            <a:endParaRPr lang="en-AU" sz="3200" dirty="0" smtClean="0">
              <a:solidFill>
                <a:schemeClr val="bg1"/>
              </a:solidFill>
            </a:endParaRPr>
          </a:p>
          <a:p>
            <a:r>
              <a:rPr lang="en-AU" sz="3200" dirty="0" smtClean="0">
                <a:solidFill>
                  <a:schemeClr val="bg1"/>
                </a:solidFill>
              </a:rPr>
              <a:t>	(</a:t>
            </a:r>
            <a:r>
              <a:rPr lang="en-AU" sz="3200" dirty="0">
                <a:solidFill>
                  <a:schemeClr val="bg1"/>
                </a:solidFill>
              </a:rPr>
              <a:t>3) The bidding documents should obviously describe the form of bid under the standard bidding </a:t>
            </a:r>
            <a:r>
              <a:rPr lang="en-AU" sz="3200" dirty="0" smtClean="0">
                <a:solidFill>
                  <a:schemeClr val="bg1"/>
                </a:solidFill>
              </a:rPr>
              <a:t>documents. </a:t>
            </a:r>
          </a:p>
          <a:p>
            <a:r>
              <a:rPr lang="en-AU" sz="3200" dirty="0" smtClean="0">
                <a:solidFill>
                  <a:schemeClr val="bg1"/>
                </a:solidFill>
              </a:rPr>
              <a:t>	(</a:t>
            </a:r>
            <a:r>
              <a:rPr lang="en-AU" sz="3200" dirty="0">
                <a:solidFill>
                  <a:schemeClr val="bg1"/>
                </a:solidFill>
              </a:rPr>
              <a:t>4) The bidding documents have to be accurately and clearly about the work, location, procuring items, plan and schedule of delivery and installation. </a:t>
            </a:r>
            <a:endParaRPr lang="en-AU" sz="3200" dirty="0" smtClean="0">
              <a:solidFill>
                <a:schemeClr val="bg1"/>
              </a:solidFill>
            </a:endParaRPr>
          </a:p>
          <a:p>
            <a:endParaRPr lang="en-AU" sz="3200" dirty="0">
              <a:solidFill>
                <a:schemeClr val="bg1"/>
              </a:solidFill>
            </a:endParaRPr>
          </a:p>
        </p:txBody>
      </p:sp>
    </p:spTree>
    <p:extLst>
      <p:ext uri="{BB962C8B-B14F-4D97-AF65-F5344CB8AC3E}">
        <p14:creationId xmlns:p14="http://schemas.microsoft.com/office/powerpoint/2010/main" val="6028015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4462760"/>
          </a:xfrm>
          <a:prstGeom prst="rect">
            <a:avLst/>
          </a:prstGeom>
        </p:spPr>
        <p:txBody>
          <a:bodyPr wrap="square">
            <a:spAutoFit/>
          </a:bodyPr>
          <a:lstStyle/>
          <a:p>
            <a:r>
              <a:rPr lang="en-AU" sz="3200" dirty="0" smtClean="0">
                <a:solidFill>
                  <a:schemeClr val="bg1"/>
                </a:solidFill>
              </a:rPr>
              <a:t>	</a:t>
            </a:r>
            <a:r>
              <a:rPr lang="en-AU" sz="2800" dirty="0" smtClean="0">
                <a:solidFill>
                  <a:schemeClr val="bg1"/>
                </a:solidFill>
              </a:rPr>
              <a:t>(</a:t>
            </a:r>
            <a:r>
              <a:rPr lang="en-AU" sz="2800" dirty="0">
                <a:solidFill>
                  <a:schemeClr val="bg1"/>
                </a:solidFill>
              </a:rPr>
              <a:t>5) Bidding process must be disclosure to the public under concept of transparency, fairness, non discrimination, and competitive procurement market</a:t>
            </a:r>
            <a:r>
              <a:rPr lang="en-AU" sz="2800" dirty="0" smtClean="0">
                <a:solidFill>
                  <a:schemeClr val="bg1"/>
                </a:solidFill>
              </a:rPr>
              <a:t>.</a:t>
            </a:r>
          </a:p>
          <a:p>
            <a:r>
              <a:rPr lang="en-AU" sz="2800" dirty="0" smtClean="0">
                <a:solidFill>
                  <a:schemeClr val="bg1"/>
                </a:solidFill>
              </a:rPr>
              <a:t>	(</a:t>
            </a:r>
            <a:r>
              <a:rPr lang="en-AU" sz="2800" dirty="0">
                <a:solidFill>
                  <a:schemeClr val="bg1"/>
                </a:solidFill>
              </a:rPr>
              <a:t>6) The estimated cost should be reasonable prices beneficial to the government</a:t>
            </a:r>
            <a:r>
              <a:rPr lang="en-AU" sz="2800" dirty="0" smtClean="0">
                <a:solidFill>
                  <a:schemeClr val="bg1"/>
                </a:solidFill>
              </a:rPr>
              <a:t>.</a:t>
            </a:r>
          </a:p>
          <a:p>
            <a:r>
              <a:rPr lang="en-US" sz="2800" dirty="0" smtClean="0">
                <a:solidFill>
                  <a:schemeClr val="bg1"/>
                </a:solidFill>
              </a:rPr>
              <a:t>Risk area: The exposure of budget and the standard price index.</a:t>
            </a:r>
            <a:endParaRPr lang="en-AU" sz="2800" dirty="0" smtClean="0">
              <a:solidFill>
                <a:schemeClr val="bg1"/>
              </a:solidFill>
            </a:endParaRPr>
          </a:p>
          <a:p>
            <a:r>
              <a:rPr lang="en-AU" sz="2800" dirty="0" smtClean="0">
                <a:solidFill>
                  <a:schemeClr val="bg1"/>
                </a:solidFill>
              </a:rPr>
              <a:t>	(</a:t>
            </a:r>
            <a:r>
              <a:rPr lang="en-AU" sz="2800" dirty="0">
                <a:solidFill>
                  <a:schemeClr val="bg1"/>
                </a:solidFill>
              </a:rPr>
              <a:t>7) The evaluation committee must be qualified and does not include anyone with a personal interest in the contract. In other words, the auditor will examine </a:t>
            </a:r>
            <a:r>
              <a:rPr lang="en-AU" sz="2800" i="1" dirty="0">
                <a:solidFill>
                  <a:schemeClr val="bg1"/>
                </a:solidFill>
              </a:rPr>
              <a:t>the conflict of interest </a:t>
            </a:r>
            <a:r>
              <a:rPr lang="en-AU" sz="2800" dirty="0" smtClean="0">
                <a:solidFill>
                  <a:schemeClr val="bg1"/>
                </a:solidFill>
              </a:rPr>
              <a:t>behaviour </a:t>
            </a:r>
            <a:r>
              <a:rPr lang="en-AU" sz="2800" dirty="0">
                <a:solidFill>
                  <a:schemeClr val="bg1"/>
                </a:solidFill>
              </a:rPr>
              <a:t>in public procurement</a:t>
            </a:r>
            <a:r>
              <a:rPr lang="en-AU" sz="2800" dirty="0" smtClean="0">
                <a:solidFill>
                  <a:schemeClr val="bg1"/>
                </a:solidFill>
              </a:rPr>
              <a:t>.</a:t>
            </a:r>
          </a:p>
        </p:txBody>
      </p:sp>
    </p:spTree>
    <p:extLst>
      <p:ext uri="{BB962C8B-B14F-4D97-AF65-F5344CB8AC3E}">
        <p14:creationId xmlns:p14="http://schemas.microsoft.com/office/powerpoint/2010/main" val="9595520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4031873"/>
          </a:xfrm>
          <a:prstGeom prst="rect">
            <a:avLst/>
          </a:prstGeom>
        </p:spPr>
        <p:txBody>
          <a:bodyPr wrap="square">
            <a:spAutoFit/>
          </a:bodyPr>
          <a:lstStyle/>
          <a:p>
            <a:r>
              <a:rPr lang="en-AU" sz="3200" dirty="0" smtClean="0">
                <a:solidFill>
                  <a:schemeClr val="bg1"/>
                </a:solidFill>
              </a:rPr>
              <a:t>	(</a:t>
            </a:r>
            <a:r>
              <a:rPr lang="en-AU" sz="3200" dirty="0">
                <a:solidFill>
                  <a:schemeClr val="bg1"/>
                </a:solidFill>
              </a:rPr>
              <a:t>8) The criteria and methodology for selection of awarding bidder should be accordance with the bidding documents. </a:t>
            </a:r>
            <a:endParaRPr lang="en-AU" sz="3200" dirty="0" smtClean="0">
              <a:solidFill>
                <a:schemeClr val="bg1"/>
              </a:solidFill>
            </a:endParaRPr>
          </a:p>
          <a:p>
            <a:r>
              <a:rPr lang="en-AU" sz="3200" dirty="0" smtClean="0">
                <a:solidFill>
                  <a:schemeClr val="bg1"/>
                </a:solidFill>
              </a:rPr>
              <a:t>	(</a:t>
            </a:r>
            <a:r>
              <a:rPr lang="en-AU" sz="3200" dirty="0">
                <a:solidFill>
                  <a:schemeClr val="bg1"/>
                </a:solidFill>
              </a:rPr>
              <a:t>9) The decisions and reasons of all evaluation committees have to be recorded and could notify to the third persons clearly. Under the principle of bid evaluation, the evaluation procedure will be confidential. </a:t>
            </a:r>
          </a:p>
          <a:p>
            <a:r>
              <a:rPr lang="en-AU" sz="3200" dirty="0" smtClean="0">
                <a:solidFill>
                  <a:schemeClr val="bg1"/>
                </a:solidFill>
              </a:rPr>
              <a:t>	(</a:t>
            </a:r>
            <a:r>
              <a:rPr lang="en-AU" sz="3200" dirty="0">
                <a:solidFill>
                  <a:schemeClr val="bg1"/>
                </a:solidFill>
              </a:rPr>
              <a:t>10) Terms and conditions of contract have to be the same in the invitation bidding stage</a:t>
            </a:r>
          </a:p>
        </p:txBody>
      </p:sp>
    </p:spTree>
    <p:extLst>
      <p:ext uri="{BB962C8B-B14F-4D97-AF65-F5344CB8AC3E}">
        <p14:creationId xmlns:p14="http://schemas.microsoft.com/office/powerpoint/2010/main" val="25629091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503864" y="1408570"/>
            <a:ext cx="11037194" cy="4185761"/>
          </a:xfrm>
          <a:prstGeom prst="rect">
            <a:avLst/>
          </a:prstGeom>
        </p:spPr>
        <p:txBody>
          <a:bodyPr wrap="square">
            <a:spAutoFit/>
          </a:bodyPr>
          <a:lstStyle/>
          <a:p>
            <a:r>
              <a:rPr lang="en-AU" sz="3200" dirty="0" smtClean="0"/>
              <a:t>3</a:t>
            </a:r>
            <a:r>
              <a:rPr lang="en-AU" sz="3200" dirty="0"/>
              <a:t>) </a:t>
            </a:r>
            <a:r>
              <a:rPr lang="en-AU" sz="3200" dirty="0" smtClean="0"/>
              <a:t>contract management</a:t>
            </a:r>
          </a:p>
          <a:p>
            <a:r>
              <a:rPr lang="en-AU" sz="2600" dirty="0">
                <a:solidFill>
                  <a:schemeClr val="bg1"/>
                </a:solidFill>
              </a:rPr>
              <a:t>examine the execution of public procurement contract. </a:t>
            </a:r>
            <a:endParaRPr lang="en-AU" sz="2600" dirty="0" smtClean="0">
              <a:solidFill>
                <a:schemeClr val="bg1"/>
              </a:solidFill>
            </a:endParaRPr>
          </a:p>
          <a:p>
            <a:pPr marL="457200" indent="-457200">
              <a:buFontTx/>
              <a:buChar char="-"/>
            </a:pPr>
            <a:r>
              <a:rPr lang="en-AU" sz="2600" dirty="0" smtClean="0">
                <a:solidFill>
                  <a:schemeClr val="bg1"/>
                </a:solidFill>
              </a:rPr>
              <a:t>delivery </a:t>
            </a:r>
            <a:r>
              <a:rPr lang="en-AU" sz="2600" dirty="0">
                <a:solidFill>
                  <a:schemeClr val="bg1"/>
                </a:solidFill>
              </a:rPr>
              <a:t>of goods is different from the one specified in the identification of needs. </a:t>
            </a:r>
            <a:endParaRPr lang="en-AU" sz="2600" dirty="0" smtClean="0">
              <a:solidFill>
                <a:schemeClr val="bg1"/>
              </a:solidFill>
            </a:endParaRPr>
          </a:p>
          <a:p>
            <a:pPr marL="457200" indent="-457200">
              <a:buFontTx/>
              <a:buChar char="-"/>
            </a:pPr>
            <a:r>
              <a:rPr lang="en-AU" sz="2600" dirty="0" smtClean="0">
                <a:solidFill>
                  <a:schemeClr val="bg1"/>
                </a:solidFill>
              </a:rPr>
              <a:t>review </a:t>
            </a:r>
            <a:r>
              <a:rPr lang="en-AU" sz="2600" dirty="0">
                <a:solidFill>
                  <a:schemeClr val="bg1"/>
                </a:solidFill>
              </a:rPr>
              <a:t>the extension of time of supply of goods, equipment, and public works construction which should be completed within the time in contract. </a:t>
            </a:r>
            <a:endParaRPr lang="en-AU" sz="2600" dirty="0" smtClean="0">
              <a:solidFill>
                <a:schemeClr val="bg1"/>
              </a:solidFill>
            </a:endParaRPr>
          </a:p>
          <a:p>
            <a:pPr marL="457200" indent="-457200">
              <a:buFontTx/>
              <a:buChar char="-"/>
            </a:pPr>
            <a:r>
              <a:rPr lang="en-AU" sz="2600" dirty="0" smtClean="0">
                <a:solidFill>
                  <a:schemeClr val="bg1"/>
                </a:solidFill>
              </a:rPr>
              <a:t>in </a:t>
            </a:r>
            <a:r>
              <a:rPr lang="en-AU" sz="2600" dirty="0">
                <a:solidFill>
                  <a:schemeClr val="bg1"/>
                </a:solidFill>
              </a:rPr>
              <a:t>case of </a:t>
            </a:r>
            <a:r>
              <a:rPr lang="en-AU" sz="2600" dirty="0" smtClean="0">
                <a:solidFill>
                  <a:schemeClr val="bg1"/>
                </a:solidFill>
              </a:rPr>
              <a:t>contract adjustment, it shouldn't change the subject matter of the procurement and shouldn’t effect the price in substantial amount.</a:t>
            </a:r>
          </a:p>
          <a:p>
            <a:pPr marL="457200" indent="-457200">
              <a:buFontTx/>
              <a:buChar char="-"/>
            </a:pPr>
            <a:r>
              <a:rPr lang="en-US" sz="2600" dirty="0" smtClean="0">
                <a:solidFill>
                  <a:schemeClr val="bg1"/>
                </a:solidFill>
              </a:rPr>
              <a:t>Review the documents attach to the contract and any procedure has to be done according to the contract.</a:t>
            </a:r>
            <a:endParaRPr lang="en-AU" sz="2600" dirty="0" smtClean="0">
              <a:solidFill>
                <a:schemeClr val="bg1"/>
              </a:solidFill>
            </a:endParaRPr>
          </a:p>
        </p:txBody>
      </p:sp>
    </p:spTree>
    <p:extLst>
      <p:ext uri="{BB962C8B-B14F-4D97-AF65-F5344CB8AC3E}">
        <p14:creationId xmlns:p14="http://schemas.microsoft.com/office/powerpoint/2010/main" val="337448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3539430"/>
          </a:xfrm>
          <a:prstGeom prst="rect">
            <a:avLst/>
          </a:prstGeom>
        </p:spPr>
        <p:txBody>
          <a:bodyPr wrap="square">
            <a:spAutoFit/>
          </a:bodyPr>
          <a:lstStyle/>
          <a:p>
            <a:r>
              <a:rPr lang="en-AU" sz="3200" dirty="0">
                <a:solidFill>
                  <a:schemeClr val="bg1"/>
                </a:solidFill>
              </a:rPr>
              <a:t>I</a:t>
            </a:r>
            <a:r>
              <a:rPr lang="en-AU" sz="3200" dirty="0" smtClean="0">
                <a:solidFill>
                  <a:schemeClr val="bg1"/>
                </a:solidFill>
              </a:rPr>
              <a:t>n </a:t>
            </a:r>
            <a:r>
              <a:rPr lang="en-AU" sz="3200" dirty="0">
                <a:solidFill>
                  <a:schemeClr val="bg1"/>
                </a:solidFill>
              </a:rPr>
              <a:t>order to support principles of transparency and citizen engagement, OAG provides the database of audit entities in awarding of </a:t>
            </a:r>
            <a:r>
              <a:rPr lang="en-AU" sz="3200" dirty="0" smtClean="0">
                <a:solidFill>
                  <a:schemeClr val="bg1"/>
                </a:solidFill>
              </a:rPr>
              <a:t>contract. </a:t>
            </a:r>
            <a:r>
              <a:rPr lang="en-AU" sz="3200" dirty="0">
                <a:solidFill>
                  <a:schemeClr val="bg1"/>
                </a:solidFill>
              </a:rPr>
              <a:t>This database, known as </a:t>
            </a:r>
            <a:r>
              <a:rPr lang="en-AU" sz="3200" i="1" dirty="0">
                <a:solidFill>
                  <a:schemeClr val="bg1"/>
                </a:solidFill>
              </a:rPr>
              <a:t>Public Procurement Watch with OAG</a:t>
            </a:r>
            <a:r>
              <a:rPr lang="en-AU" sz="3200" dirty="0">
                <a:solidFill>
                  <a:schemeClr val="bg1"/>
                </a:solidFill>
              </a:rPr>
              <a:t>, will show contract information as contract value and name of contractor through </a:t>
            </a:r>
            <a:r>
              <a:rPr lang="en-AU" sz="3200" u="sng" dirty="0">
                <a:solidFill>
                  <a:schemeClr val="bg1"/>
                </a:solidFill>
                <a:hlinkClick r:id="rId4"/>
              </a:rPr>
              <a:t>http://procurement-oag.in.th/</a:t>
            </a:r>
            <a:endParaRPr lang="en-AU" sz="3200" dirty="0">
              <a:solidFill>
                <a:schemeClr val="bg1"/>
              </a:solidFill>
            </a:endParaRPr>
          </a:p>
          <a:p>
            <a:endParaRPr lang="en-AU" sz="3200" dirty="0" smtClean="0">
              <a:solidFill>
                <a:schemeClr val="bg1"/>
              </a:solidFill>
            </a:endParaRPr>
          </a:p>
        </p:txBody>
      </p:sp>
    </p:spTree>
    <p:extLst>
      <p:ext uri="{BB962C8B-B14F-4D97-AF65-F5344CB8AC3E}">
        <p14:creationId xmlns:p14="http://schemas.microsoft.com/office/powerpoint/2010/main" val="42946722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3539430"/>
          </a:xfrm>
          <a:prstGeom prst="rect">
            <a:avLst/>
          </a:prstGeom>
        </p:spPr>
        <p:txBody>
          <a:bodyPr wrap="square">
            <a:spAutoFit/>
          </a:bodyPr>
          <a:lstStyle/>
          <a:p>
            <a:r>
              <a:rPr lang="en-AU" sz="3200" dirty="0">
                <a:solidFill>
                  <a:schemeClr val="bg1"/>
                </a:solidFill>
              </a:rPr>
              <a:t>M</a:t>
            </a:r>
            <a:r>
              <a:rPr lang="en-AU" sz="3200" dirty="0" smtClean="0">
                <a:solidFill>
                  <a:schemeClr val="bg1"/>
                </a:solidFill>
              </a:rPr>
              <a:t>any </a:t>
            </a:r>
            <a:r>
              <a:rPr lang="en-AU" sz="3200" dirty="0">
                <a:solidFill>
                  <a:schemeClr val="bg1"/>
                </a:solidFill>
              </a:rPr>
              <a:t>audit findings in public procurement audit will be revised for developing measure of transparency and accountability in public procurement system. For example, in 2005 OAG proposed the </a:t>
            </a:r>
            <a:r>
              <a:rPr lang="en-AU" sz="3200" i="1" dirty="0">
                <a:solidFill>
                  <a:schemeClr val="bg1"/>
                </a:solidFill>
              </a:rPr>
              <a:t>Measure of State audit about public procurement of Sub district Administrative Organizations (SAOs)</a:t>
            </a:r>
            <a:r>
              <a:rPr lang="en-AU" sz="3200" b="1" i="1" dirty="0">
                <a:solidFill>
                  <a:schemeClr val="bg1"/>
                </a:solidFill>
              </a:rPr>
              <a:t> </a:t>
            </a:r>
            <a:r>
              <a:rPr lang="en-AU" sz="3200" dirty="0">
                <a:solidFill>
                  <a:schemeClr val="bg1"/>
                </a:solidFill>
              </a:rPr>
              <a:t>which this measure explains good practices in each procurement stage of SAOs.</a:t>
            </a:r>
          </a:p>
          <a:p>
            <a:endParaRPr lang="en-AU" sz="3200" dirty="0" smtClean="0">
              <a:solidFill>
                <a:schemeClr val="bg1"/>
              </a:solidFill>
            </a:endParaRPr>
          </a:p>
        </p:txBody>
      </p:sp>
    </p:spTree>
    <p:extLst>
      <p:ext uri="{BB962C8B-B14F-4D97-AF65-F5344CB8AC3E}">
        <p14:creationId xmlns:p14="http://schemas.microsoft.com/office/powerpoint/2010/main" val="33618021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p:cNvPicPr>
            <a:picLocks noChangeAspect="1"/>
          </p:cNvPicPr>
          <p:nvPr/>
        </p:nvPicPr>
        <p:blipFill>
          <a:blip r:embed="rId2"/>
          <a:stretch>
            <a:fillRect/>
          </a:stretch>
        </p:blipFill>
        <p:spPr>
          <a:xfrm>
            <a:off x="347518" y="58263"/>
            <a:ext cx="11446228" cy="5628370"/>
          </a:xfrm>
          <a:prstGeom prst="rect">
            <a:avLst/>
          </a:prstGeom>
        </p:spPr>
      </p:pic>
      <p:pic>
        <p:nvPicPr>
          <p:cNvPr id="53" name="รูปภาพ 52"/>
          <p:cNvPicPr>
            <a:picLocks noChangeAspect="1"/>
          </p:cNvPicPr>
          <p:nvPr/>
        </p:nvPicPr>
        <p:blipFill rotWithShape="1">
          <a:blip r:embed="rId3"/>
          <a:srcRect t="-7664" b="7664"/>
          <a:stretch/>
        </p:blipFill>
        <p:spPr>
          <a:xfrm>
            <a:off x="0" y="5029200"/>
            <a:ext cx="12192000" cy="1828800"/>
          </a:xfrm>
          <a:prstGeom prst="rect">
            <a:avLst/>
          </a:prstGeom>
        </p:spPr>
      </p:pic>
    </p:spTree>
    <p:extLst>
      <p:ext uri="{BB962C8B-B14F-4D97-AF65-F5344CB8AC3E}">
        <p14:creationId xmlns:p14="http://schemas.microsoft.com/office/powerpoint/2010/main" val="2368649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C00000"/>
                </a:solidFill>
              </a:rPr>
              <a:t>Public Procurement </a:t>
            </a:r>
            <a:r>
              <a:rPr lang="en-AU" sz="3200" b="1" dirty="0" smtClean="0">
                <a:solidFill>
                  <a:srgbClr val="C00000"/>
                </a:solidFill>
              </a:rPr>
              <a:t>Audit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3046988"/>
          </a:xfrm>
          <a:prstGeom prst="rect">
            <a:avLst/>
          </a:prstGeom>
        </p:spPr>
        <p:txBody>
          <a:bodyPr wrap="square">
            <a:spAutoFit/>
          </a:bodyPr>
          <a:lstStyle/>
          <a:p>
            <a:r>
              <a:rPr lang="en-US" sz="3200" dirty="0" smtClean="0">
                <a:solidFill>
                  <a:schemeClr val="bg1"/>
                </a:solidFill>
              </a:rPr>
              <a:t>4) Utilization</a:t>
            </a:r>
          </a:p>
          <a:p>
            <a:r>
              <a:rPr lang="en-US" sz="3200" dirty="0" smtClean="0">
                <a:solidFill>
                  <a:schemeClr val="bg1"/>
                </a:solidFill>
              </a:rPr>
              <a:t>Observe the usage of procurement items</a:t>
            </a:r>
            <a:r>
              <a:rPr lang="en-US" sz="3200" dirty="0">
                <a:solidFill>
                  <a:schemeClr val="bg1"/>
                </a:solidFill>
              </a:rPr>
              <a:t> </a:t>
            </a:r>
            <a:r>
              <a:rPr lang="en-US" sz="3200" dirty="0" smtClean="0">
                <a:solidFill>
                  <a:schemeClr val="bg1"/>
                </a:solidFill>
              </a:rPr>
              <a:t>to evaluate the efficiency and effectiveness of the product/project. In many cases we found out that the products have never been used</a:t>
            </a:r>
            <a:r>
              <a:rPr lang="en-US" sz="3200" dirty="0">
                <a:solidFill>
                  <a:schemeClr val="bg1"/>
                </a:solidFill>
              </a:rPr>
              <a:t> </a:t>
            </a:r>
            <a:r>
              <a:rPr lang="en-US" sz="3200" dirty="0" smtClean="0">
                <a:solidFill>
                  <a:schemeClr val="bg1"/>
                </a:solidFill>
              </a:rPr>
              <a:t>or projects were abandoned.  </a:t>
            </a:r>
          </a:p>
          <a:p>
            <a:endParaRPr lang="en-AU" sz="3200" dirty="0">
              <a:solidFill>
                <a:schemeClr val="bg1"/>
              </a:solidFill>
            </a:endParaRPr>
          </a:p>
        </p:txBody>
      </p:sp>
    </p:spTree>
    <p:extLst>
      <p:ext uri="{BB962C8B-B14F-4D97-AF65-F5344CB8AC3E}">
        <p14:creationId xmlns:p14="http://schemas.microsoft.com/office/powerpoint/2010/main" val="29955164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lum bright="70000" contrast="-70000"/>
          </a:blip>
          <a:srcRect t="11770"/>
          <a:stretch/>
        </p:blipFill>
        <p:spPr>
          <a:xfrm>
            <a:off x="-1" y="0"/>
            <a:ext cx="12192000" cy="6858000"/>
          </a:xfrm>
          <a:prstGeom prst="rect">
            <a:avLst/>
          </a:prstGeom>
        </p:spPr>
      </p:pic>
      <p:sp>
        <p:nvSpPr>
          <p:cNvPr id="7" name="Content Placeholder 2"/>
          <p:cNvSpPr txBox="1">
            <a:spLocks/>
          </p:cNvSpPr>
          <p:nvPr/>
        </p:nvSpPr>
        <p:spPr>
          <a:xfrm>
            <a:off x="7230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8" name="Rectangle 104"/>
          <p:cNvSpPr/>
          <p:nvPr/>
        </p:nvSpPr>
        <p:spPr>
          <a:xfrm>
            <a:off x="276708" y="62075"/>
            <a:ext cx="4363273" cy="206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600" b="1" i="1" dirty="0" smtClean="0">
                <a:solidFill>
                  <a:srgbClr val="0070C0"/>
                </a:solidFill>
                <a:latin typeface="Browallia New"/>
                <a:cs typeface="Browallia New"/>
              </a:rPr>
              <a:t>As-Is </a:t>
            </a:r>
            <a:r>
              <a:rPr lang="en-US" sz="1600" b="1" i="1" dirty="0">
                <a:solidFill>
                  <a:srgbClr val="0070C0"/>
                </a:solidFill>
                <a:latin typeface="Browallia New"/>
                <a:cs typeface="Browallia New"/>
              </a:rPr>
              <a:t>Process </a:t>
            </a:r>
            <a:r>
              <a:rPr lang="en-US" sz="1600" b="1" i="1" dirty="0" smtClean="0">
                <a:solidFill>
                  <a:srgbClr val="0070C0"/>
                </a:solidFill>
                <a:latin typeface="Browallia New"/>
                <a:cs typeface="Browallia New"/>
              </a:rPr>
              <a:t>Flow:</a:t>
            </a:r>
            <a:endParaRPr lang="en-US" sz="1600" b="1" i="1" dirty="0">
              <a:solidFill>
                <a:srgbClr val="0070C0"/>
              </a:solidFill>
              <a:latin typeface="Browallia New"/>
              <a:cs typeface="Browallia New"/>
            </a:endParaRPr>
          </a:p>
        </p:txBody>
      </p:sp>
      <p:graphicFrame>
        <p:nvGraphicFramePr>
          <p:cNvPr id="9" name="Table 62"/>
          <p:cNvGraphicFramePr>
            <a:graphicFrameLocks noGrp="1"/>
          </p:cNvGraphicFramePr>
          <p:nvPr>
            <p:extLst>
              <p:ext uri="{D42A27DB-BD31-4B8C-83A1-F6EECF244321}">
                <p14:modId xmlns:p14="http://schemas.microsoft.com/office/powerpoint/2010/main" val="3678470076"/>
              </p:ext>
            </p:extLst>
          </p:nvPr>
        </p:nvGraphicFramePr>
        <p:xfrm>
          <a:off x="386437" y="331166"/>
          <a:ext cx="4282204" cy="701040"/>
        </p:xfrm>
        <a:graphic>
          <a:graphicData uri="http://schemas.openxmlformats.org/drawingml/2006/table">
            <a:tbl>
              <a:tblPr firstRow="1" firstCol="1" bandRow="1">
                <a:tableStyleId>{638B1855-1B75-4FBE-930C-398BA8C253C6}</a:tableStyleId>
              </a:tblPr>
              <a:tblGrid>
                <a:gridCol w="1362428">
                  <a:extLst>
                    <a:ext uri="{9D8B030D-6E8A-4147-A177-3AD203B41FA5}">
                      <a16:colId xmlns="" xmlns:a16="http://schemas.microsoft.com/office/drawing/2014/main" val="20000"/>
                    </a:ext>
                  </a:extLst>
                </a:gridCol>
                <a:gridCol w="2541494">
                  <a:extLst>
                    <a:ext uri="{9D8B030D-6E8A-4147-A177-3AD203B41FA5}">
                      <a16:colId xmlns="" xmlns:a16="http://schemas.microsoft.com/office/drawing/2014/main" val="20001"/>
                    </a:ext>
                  </a:extLst>
                </a:gridCol>
                <a:gridCol w="378282">
                  <a:extLst>
                    <a:ext uri="{9D8B030D-6E8A-4147-A177-3AD203B41FA5}">
                      <a16:colId xmlns="" xmlns:a16="http://schemas.microsoft.com/office/drawing/2014/main" val="20002"/>
                    </a:ext>
                  </a:extLst>
                </a:gridCol>
              </a:tblGrid>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Main</a:t>
                      </a:r>
                      <a:r>
                        <a:rPr lang="en-US" sz="1600" b="1" baseline="0" dirty="0" smtClean="0">
                          <a:solidFill>
                            <a:schemeClr val="tx1"/>
                          </a:solidFill>
                          <a:effectLst/>
                          <a:latin typeface="Browallia New" panose="020B0604020202020204" pitchFamily="34" charset="-34"/>
                          <a:ea typeface="+mn-ea"/>
                          <a:cs typeface="Browallia New" panose="020B0604020202020204" pitchFamily="34" charset="-34"/>
                        </a:rPr>
                        <a:t> Mission</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gridSpan="2">
                  <a:txBody>
                    <a:bodyPr/>
                    <a:lstStyle/>
                    <a:p>
                      <a:pPr>
                        <a:lnSpc>
                          <a:spcPct val="100000"/>
                        </a:lnSpc>
                      </a:pPr>
                      <a:r>
                        <a:rPr lang="en-US" sz="1600" b="0" dirty="0">
                          <a:solidFill>
                            <a:schemeClr val="bg2">
                              <a:lumMod val="50000"/>
                            </a:schemeClr>
                          </a:solidFill>
                          <a:latin typeface="Browallia New" panose="020B0604020202020204" pitchFamily="34" charset="-34"/>
                          <a:cs typeface="Browallia New" panose="020B0604020202020204" pitchFamily="34" charset="-34"/>
                        </a:rPr>
                        <a:t>M4 </a:t>
                      </a:r>
                      <a:r>
                        <a:rPr lang="en-US" sz="1600" b="0" dirty="0" smtClean="0">
                          <a:solidFill>
                            <a:schemeClr val="bg2">
                              <a:lumMod val="50000"/>
                            </a:schemeClr>
                          </a:solidFill>
                          <a:latin typeface="Browallia New" panose="020B0604020202020204" pitchFamily="34" charset="-34"/>
                          <a:cs typeface="Browallia New" panose="020B0604020202020204" pitchFamily="34" charset="-34"/>
                        </a:rPr>
                        <a:t>Procurement</a:t>
                      </a:r>
                      <a:r>
                        <a:rPr lang="en-US" sz="1600" b="0" baseline="0" dirty="0" smtClean="0">
                          <a:solidFill>
                            <a:schemeClr val="bg2">
                              <a:lumMod val="50000"/>
                            </a:schemeClr>
                          </a:solidFill>
                          <a:latin typeface="Browallia New" panose="020B0604020202020204" pitchFamily="34" charset="-34"/>
                          <a:cs typeface="Browallia New" panose="020B0604020202020204" pitchFamily="34" charset="-34"/>
                        </a:rPr>
                        <a:t> Audit</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hMerge="1">
                  <a:txBody>
                    <a:bodyPr/>
                    <a:lstStyle/>
                    <a:p>
                      <a:endParaRPr lang="th-TH"/>
                    </a:p>
                  </a:txBody>
                  <a:tcPr/>
                </a:tc>
                <a:extLst>
                  <a:ext uri="{0D108BD9-81ED-4DB2-BD59-A6C34878D82A}">
                    <a16:rowId xmlns="" xmlns:a16="http://schemas.microsoft.com/office/drawing/2014/main" val="10000"/>
                  </a:ext>
                </a:extLst>
              </a:tr>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Stages</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nSpc>
                          <a:spcPct val="100000"/>
                        </a:lnSpc>
                      </a:pPr>
                      <a:r>
                        <a:rPr lang="en-US" sz="1600" b="0" dirty="0">
                          <a:solidFill>
                            <a:schemeClr val="bg2">
                              <a:lumMod val="50000"/>
                            </a:schemeClr>
                          </a:solidFill>
                          <a:latin typeface="Browallia New" panose="020B0604020202020204" pitchFamily="34" charset="-34"/>
                          <a:cs typeface="Browallia New" panose="020B0604020202020204" pitchFamily="34" charset="-34"/>
                        </a:rPr>
                        <a:t>M4-01</a:t>
                      </a:r>
                      <a:r>
                        <a:rPr lang="en-US" sz="1600" b="0" baseline="0" dirty="0">
                          <a:solidFill>
                            <a:schemeClr val="bg2">
                              <a:lumMod val="50000"/>
                            </a:schemeClr>
                          </a:solidFill>
                          <a:latin typeface="Browallia New" panose="020B0604020202020204" pitchFamily="34" charset="-34"/>
                          <a:cs typeface="Browallia New" panose="020B0604020202020204" pitchFamily="34" charset="-34"/>
                        </a:rPr>
                        <a:t> </a:t>
                      </a:r>
                      <a:r>
                        <a:rPr lang="en-US" sz="1600" b="0" baseline="0" dirty="0" smtClean="0">
                          <a:solidFill>
                            <a:schemeClr val="bg2">
                              <a:lumMod val="50000"/>
                            </a:schemeClr>
                          </a:solidFill>
                          <a:latin typeface="Browallia New" panose="020B0604020202020204" pitchFamily="34" charset="-34"/>
                          <a:cs typeface="Browallia New" panose="020B0604020202020204" pitchFamily="34" charset="-34"/>
                        </a:rPr>
                        <a:t>Planning phase</a:t>
                      </a:r>
                      <a:endParaRPr lang="th-TH" sz="1600" b="0" baseline="0" dirty="0" smtClean="0">
                        <a:solidFill>
                          <a:schemeClr val="bg2">
                            <a:lumMod val="50000"/>
                          </a:schemeClr>
                        </a:solidFill>
                        <a:latin typeface="Browallia New" panose="020B0604020202020204" pitchFamily="34" charset="-34"/>
                        <a:cs typeface="Browallia New" panose="020B0604020202020204" pitchFamily="34" charset="-34"/>
                      </a:endParaRPr>
                    </a:p>
                    <a:p>
                      <a:pPr>
                        <a:lnSpc>
                          <a:spcPct val="100000"/>
                        </a:lnSpc>
                      </a:pPr>
                      <a:r>
                        <a:rPr lang="th-TH" sz="1400" b="0" baseline="0" dirty="0" smtClean="0">
                          <a:solidFill>
                            <a:schemeClr val="bg2">
                              <a:lumMod val="50000"/>
                            </a:schemeClr>
                          </a:solidFill>
                          <a:latin typeface="Browallia New" panose="020B0604020202020204" pitchFamily="34" charset="-34"/>
                          <a:cs typeface="Browallia New" panose="020B0604020202020204" pitchFamily="34" charset="-34"/>
                        </a:rPr>
                        <a:t>(</a:t>
                      </a:r>
                      <a:r>
                        <a:rPr lang="en-US" sz="1400" b="0" baseline="0" dirty="0" smtClean="0">
                          <a:solidFill>
                            <a:schemeClr val="bg2">
                              <a:lumMod val="50000"/>
                            </a:schemeClr>
                          </a:solidFill>
                          <a:latin typeface="Browallia New" panose="020B0604020202020204" pitchFamily="34" charset="-34"/>
                          <a:cs typeface="Browallia New" panose="020B0604020202020204" pitchFamily="34" charset="-34"/>
                        </a:rPr>
                        <a:t>Regular Audit</a:t>
                      </a:r>
                      <a:r>
                        <a:rPr lang="th-TH" sz="1400" b="0" baseline="0" dirty="0" smtClean="0">
                          <a:solidFill>
                            <a:schemeClr val="bg2">
                              <a:lumMod val="50000"/>
                            </a:schemeClr>
                          </a:solidFill>
                          <a:latin typeface="Browallia New" panose="020B0604020202020204" pitchFamily="34" charset="-34"/>
                          <a:cs typeface="Browallia New" panose="020B0604020202020204" pitchFamily="34" charset="-34"/>
                        </a:rPr>
                        <a:t>)</a:t>
                      </a:r>
                      <a:endParaRPr lang="th-TH" sz="14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p</a:t>
                      </a:r>
                      <a:r>
                        <a:rPr lang="th-TH" sz="1600" b="0" dirty="0" smtClean="0">
                          <a:solidFill>
                            <a:schemeClr val="bg2">
                              <a:lumMod val="50000"/>
                            </a:schemeClr>
                          </a:solidFill>
                          <a:latin typeface="Browallia New" panose="020B0604020202020204" pitchFamily="34" charset="-34"/>
                          <a:cs typeface="Browallia New" panose="020B0604020202020204" pitchFamily="34" charset="-34"/>
                        </a:rPr>
                        <a:t>.</a:t>
                      </a:r>
                      <a:r>
                        <a:rPr lang="en-US" sz="1600" b="0" dirty="0">
                          <a:solidFill>
                            <a:schemeClr val="bg2">
                              <a:lumMod val="50000"/>
                            </a:schemeClr>
                          </a:solidFill>
                          <a:latin typeface="Browallia New" panose="020B0604020202020204" pitchFamily="34" charset="-34"/>
                          <a:cs typeface="Browallia New" panose="020B0604020202020204" pitchFamily="34" charset="-34"/>
                        </a:rPr>
                        <a:t>1</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0" name="Table 46"/>
          <p:cNvGraphicFramePr>
            <a:graphicFrameLocks noGrp="1"/>
          </p:cNvGraphicFramePr>
          <p:nvPr>
            <p:extLst>
              <p:ext uri="{D42A27DB-BD31-4B8C-83A1-F6EECF244321}">
                <p14:modId xmlns:p14="http://schemas.microsoft.com/office/powerpoint/2010/main" val="256542761"/>
              </p:ext>
            </p:extLst>
          </p:nvPr>
        </p:nvGraphicFramePr>
        <p:xfrm>
          <a:off x="4785229" y="328697"/>
          <a:ext cx="4416828" cy="725424"/>
        </p:xfrm>
        <a:graphic>
          <a:graphicData uri="http://schemas.openxmlformats.org/drawingml/2006/table">
            <a:tbl>
              <a:tblPr firstRow="1" firstCol="1" bandRow="1">
                <a:tableStyleId>{638B1855-1B75-4FBE-930C-398BA8C253C6}</a:tableStyleId>
              </a:tblPr>
              <a:tblGrid>
                <a:gridCol w="688471">
                  <a:extLst>
                    <a:ext uri="{9D8B030D-6E8A-4147-A177-3AD203B41FA5}">
                      <a16:colId xmlns="" xmlns:a16="http://schemas.microsoft.com/office/drawing/2014/main" val="20000"/>
                    </a:ext>
                  </a:extLst>
                </a:gridCol>
                <a:gridCol w="3728357">
                  <a:extLst>
                    <a:ext uri="{9D8B030D-6E8A-4147-A177-3AD203B41FA5}">
                      <a16:colId xmlns="" xmlns:a16="http://schemas.microsoft.com/office/drawing/2014/main" val="20001"/>
                    </a:ext>
                  </a:extLst>
                </a:gridCol>
              </a:tblGrid>
              <a:tr h="626182">
                <a:tc>
                  <a:txBody>
                    <a:bodyPr/>
                    <a:lstStyle/>
                    <a:p>
                      <a:pPr marL="0" marR="0">
                        <a:lnSpc>
                          <a:spcPct val="85000"/>
                        </a:lnSpc>
                        <a:spcBef>
                          <a:spcPts val="0"/>
                        </a:spcBef>
                        <a:spcAft>
                          <a:spcPts val="0"/>
                        </a:spcAft>
                      </a:pPr>
                      <a:r>
                        <a:rPr lang="en-US" sz="1400" b="1" dirty="0" smtClean="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rPr>
                        <a:t>PSP</a:t>
                      </a:r>
                    </a:p>
                    <a:p>
                      <a:pPr marL="0" marR="0">
                        <a:lnSpc>
                          <a:spcPct val="85000"/>
                        </a:lnSpc>
                        <a:spcBef>
                          <a:spcPts val="0"/>
                        </a:spcBef>
                        <a:spcAft>
                          <a:spcPts val="0"/>
                        </a:spcAft>
                      </a:pPr>
                      <a:r>
                        <a:rPr lang="en-US" sz="1400" b="1" dirty="0" smtClean="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rPr>
                        <a:t>Div. Dir.</a:t>
                      </a:r>
                    </a:p>
                    <a:p>
                      <a:pPr marL="0" marR="0">
                        <a:lnSpc>
                          <a:spcPct val="85000"/>
                        </a:lnSpc>
                        <a:spcBef>
                          <a:spcPts val="0"/>
                        </a:spcBef>
                        <a:spcAft>
                          <a:spcPts val="0"/>
                        </a:spcAft>
                      </a:pPr>
                      <a:r>
                        <a:rPr lang="en-US" sz="1400" b="1" dirty="0" smtClean="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rPr>
                        <a:t>Dep.</a:t>
                      </a:r>
                      <a:r>
                        <a:rPr lang="en-US" sz="1400" b="1" baseline="0" dirty="0" smtClean="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rPr>
                        <a:t> Dir.</a:t>
                      </a:r>
                    </a:p>
                    <a:p>
                      <a:pPr marL="0" marR="0">
                        <a:lnSpc>
                          <a:spcPct val="85000"/>
                        </a:lnSpc>
                        <a:spcBef>
                          <a:spcPts val="0"/>
                        </a:spcBef>
                        <a:spcAft>
                          <a:spcPts val="0"/>
                        </a:spcAft>
                      </a:pPr>
                      <a:r>
                        <a:rPr lang="en-US" sz="1400" b="1" baseline="0" dirty="0" smtClean="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rPr>
                        <a:t>SOAG</a:t>
                      </a:r>
                      <a:endParaRPr lang="en-US" sz="14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marL="0" indent="0">
                        <a:lnSpc>
                          <a:spcPct val="85000"/>
                        </a:lnSpc>
                        <a:buFont typeface="Arial" panose="020B0604020202020204" pitchFamily="34" charset="0"/>
                        <a:buNone/>
                      </a:pPr>
                      <a:r>
                        <a:rPr lang="en-US" sz="1400" b="1" dirty="0" smtClean="0">
                          <a:solidFill>
                            <a:schemeClr val="bg2">
                              <a:lumMod val="50000"/>
                            </a:schemeClr>
                          </a:solidFill>
                          <a:latin typeface="Browallia New" panose="020B0604020202020204" pitchFamily="34" charset="-34"/>
                          <a:cs typeface="Browallia New" panose="020B0604020202020204" pitchFamily="34" charset="-34"/>
                        </a:rPr>
                        <a:t>Policy and Strategic Planning Office</a:t>
                      </a:r>
                      <a:r>
                        <a:rPr lang="th-TH" sz="1400" b="1" dirty="0" smtClean="0">
                          <a:solidFill>
                            <a:schemeClr val="bg2">
                              <a:lumMod val="50000"/>
                            </a:schemeClr>
                          </a:solidFill>
                          <a:latin typeface="Browallia New" panose="020B0604020202020204" pitchFamily="34" charset="-34"/>
                          <a:cs typeface="Browallia New" panose="020B0604020202020204" pitchFamily="34" charset="-34"/>
                        </a:rPr>
                        <a:t/>
                      </a:r>
                      <a:br>
                        <a:rPr lang="th-TH" sz="1400" b="1" dirty="0" smtClean="0">
                          <a:solidFill>
                            <a:schemeClr val="bg2">
                              <a:lumMod val="50000"/>
                            </a:schemeClr>
                          </a:solidFill>
                          <a:latin typeface="Browallia New" panose="020B0604020202020204" pitchFamily="34" charset="-34"/>
                          <a:cs typeface="Browallia New" panose="020B0604020202020204" pitchFamily="34" charset="-34"/>
                        </a:rPr>
                      </a:br>
                      <a:r>
                        <a:rPr lang="en-US" sz="1400" b="1" dirty="0" smtClean="0">
                          <a:solidFill>
                            <a:schemeClr val="bg2">
                              <a:lumMod val="50000"/>
                            </a:schemeClr>
                          </a:solidFill>
                          <a:latin typeface="Browallia New" panose="020B0604020202020204" pitchFamily="34" charset="-34"/>
                          <a:cs typeface="Browallia New" panose="020B0604020202020204" pitchFamily="34" charset="-34"/>
                        </a:rPr>
                        <a:t>Division Director</a:t>
                      </a:r>
                    </a:p>
                    <a:p>
                      <a:pPr marL="0" indent="0">
                        <a:lnSpc>
                          <a:spcPct val="85000"/>
                        </a:lnSpc>
                        <a:buFont typeface="Arial" panose="020B0604020202020204" pitchFamily="34" charset="0"/>
                        <a:buNone/>
                      </a:pPr>
                      <a:r>
                        <a:rPr lang="en-US" sz="1400" b="1" dirty="0" smtClean="0">
                          <a:solidFill>
                            <a:schemeClr val="bg2">
                              <a:lumMod val="50000"/>
                            </a:schemeClr>
                          </a:solidFill>
                          <a:latin typeface="Browallia New" panose="020B0604020202020204" pitchFamily="34" charset="-34"/>
                          <a:cs typeface="Browallia New" panose="020B0604020202020204" pitchFamily="34" charset="-34"/>
                        </a:rPr>
                        <a:t>Department</a:t>
                      </a:r>
                      <a:r>
                        <a:rPr lang="en-US" sz="1400" b="1" baseline="0" dirty="0" smtClean="0">
                          <a:solidFill>
                            <a:schemeClr val="bg2">
                              <a:lumMod val="50000"/>
                            </a:schemeClr>
                          </a:solidFill>
                          <a:latin typeface="Browallia New" panose="020B0604020202020204" pitchFamily="34" charset="-34"/>
                          <a:cs typeface="Browallia New" panose="020B0604020202020204" pitchFamily="34" charset="-34"/>
                        </a:rPr>
                        <a:t> Director</a:t>
                      </a:r>
                    </a:p>
                    <a:p>
                      <a:pPr marL="0" indent="0">
                        <a:lnSpc>
                          <a:spcPct val="85000"/>
                        </a:lnSpc>
                        <a:buFont typeface="Arial" panose="020B0604020202020204" pitchFamily="34" charset="0"/>
                        <a:buNone/>
                      </a:pPr>
                      <a:r>
                        <a:rPr lang="en-US" sz="1400" b="1" baseline="0" dirty="0" smtClean="0">
                          <a:solidFill>
                            <a:schemeClr val="bg2">
                              <a:lumMod val="50000"/>
                            </a:schemeClr>
                          </a:solidFill>
                          <a:latin typeface="Browallia New" panose="020B0604020202020204" pitchFamily="34" charset="-34"/>
                          <a:cs typeface="Browallia New" panose="020B0604020202020204" pitchFamily="34" charset="-34"/>
                        </a:rPr>
                        <a:t>Standard of OAG</a:t>
                      </a:r>
                      <a:endParaRPr lang="th-TH" sz="1400" b="1"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bl>
          </a:graphicData>
        </a:graphic>
      </p:graphicFrame>
      <p:sp>
        <p:nvSpPr>
          <p:cNvPr id="14" name="Rectangle 24"/>
          <p:cNvSpPr/>
          <p:nvPr/>
        </p:nvSpPr>
        <p:spPr>
          <a:xfrm>
            <a:off x="1488888" y="1135487"/>
            <a:ext cx="7817224" cy="240297"/>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smtClean="0">
                <a:solidFill>
                  <a:srgbClr val="000000"/>
                </a:solidFill>
                <a:latin typeface="Browallia New"/>
                <a:cs typeface="Browallia New"/>
              </a:rPr>
              <a:t>Procurement Audit Office 1-5</a:t>
            </a:r>
            <a:endParaRPr lang="th-TH" sz="1400" b="1" dirty="0">
              <a:solidFill>
                <a:srgbClr val="000000"/>
              </a:solidFill>
              <a:latin typeface="Browallia New"/>
              <a:cs typeface="Browallia New"/>
            </a:endParaRPr>
          </a:p>
        </p:txBody>
      </p:sp>
      <p:sp>
        <p:nvSpPr>
          <p:cNvPr id="15" name="Rectangle 7"/>
          <p:cNvSpPr/>
          <p:nvPr/>
        </p:nvSpPr>
        <p:spPr>
          <a:xfrm>
            <a:off x="318933" y="1131005"/>
            <a:ext cx="944717" cy="2492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smtClean="0">
                <a:solidFill>
                  <a:srgbClr val="000000"/>
                </a:solidFill>
                <a:latin typeface="Browallia New"/>
                <a:cs typeface="Browallia New"/>
              </a:rPr>
              <a:t>PSP</a:t>
            </a:r>
            <a:endParaRPr lang="th-TH" sz="1400" b="1" dirty="0">
              <a:solidFill>
                <a:srgbClr val="000000"/>
              </a:solidFill>
              <a:latin typeface="Browallia New"/>
              <a:cs typeface="Browallia New"/>
            </a:endParaRPr>
          </a:p>
        </p:txBody>
      </p:sp>
      <p:sp>
        <p:nvSpPr>
          <p:cNvPr id="16" name="Flowchart: Multidocument 8"/>
          <p:cNvSpPr/>
          <p:nvPr/>
        </p:nvSpPr>
        <p:spPr>
          <a:xfrm>
            <a:off x="463148" y="1687333"/>
            <a:ext cx="727001" cy="514730"/>
          </a:xfrm>
          <a:prstGeom prst="flowChartMulti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1300" dirty="0">
              <a:solidFill>
                <a:prstClr val="black"/>
              </a:solidFill>
              <a:latin typeface="Browallia New"/>
              <a:cs typeface="Browallia New"/>
            </a:endParaRPr>
          </a:p>
        </p:txBody>
      </p:sp>
      <p:sp>
        <p:nvSpPr>
          <p:cNvPr id="17" name="TextBox 9"/>
          <p:cNvSpPr txBox="1"/>
          <p:nvPr/>
        </p:nvSpPr>
        <p:spPr>
          <a:xfrm>
            <a:off x="398661" y="2197958"/>
            <a:ext cx="880369" cy="446276"/>
          </a:xfrm>
          <a:prstGeom prst="rect">
            <a:avLst/>
          </a:prstGeom>
          <a:noFill/>
        </p:spPr>
        <p:txBody>
          <a:bodyPr wrap="none" rtlCol="0">
            <a:spAutoFit/>
          </a:bodyPr>
          <a:lstStyle/>
          <a:p>
            <a:r>
              <a:rPr lang="en-US" sz="1150" dirty="0">
                <a:latin typeface="Browallia New"/>
                <a:cs typeface="Browallia New"/>
              </a:rPr>
              <a:t>- </a:t>
            </a:r>
            <a:r>
              <a:rPr lang="en-US" sz="1150" dirty="0" smtClean="0">
                <a:latin typeface="Browallia New"/>
                <a:cs typeface="Browallia New"/>
              </a:rPr>
              <a:t>Year plan</a:t>
            </a:r>
            <a:endParaRPr lang="th-TH" sz="1150" dirty="0">
              <a:latin typeface="Browallia New"/>
              <a:cs typeface="Browallia New"/>
            </a:endParaRPr>
          </a:p>
          <a:p>
            <a:r>
              <a:rPr lang="en-US" sz="1150" dirty="0">
                <a:latin typeface="Browallia New"/>
                <a:cs typeface="Browallia New"/>
              </a:rPr>
              <a:t>- </a:t>
            </a:r>
            <a:r>
              <a:rPr lang="en-US" sz="1150" dirty="0" smtClean="0">
                <a:latin typeface="Browallia New"/>
                <a:cs typeface="Browallia New"/>
              </a:rPr>
              <a:t>Economic plan</a:t>
            </a:r>
            <a:endParaRPr lang="th-TH" sz="1150" dirty="0">
              <a:latin typeface="Browallia New"/>
              <a:cs typeface="Browallia New"/>
            </a:endParaRPr>
          </a:p>
        </p:txBody>
      </p:sp>
      <p:sp>
        <p:nvSpPr>
          <p:cNvPr id="18" name="Rectangle 10"/>
          <p:cNvSpPr/>
          <p:nvPr/>
        </p:nvSpPr>
        <p:spPr>
          <a:xfrm>
            <a:off x="312631" y="6421118"/>
            <a:ext cx="2786312"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smtClean="0">
                <a:solidFill>
                  <a:prstClr val="black"/>
                </a:solidFill>
                <a:latin typeface="Browallia New"/>
                <a:cs typeface="Browallia New"/>
              </a:rPr>
              <a:t>SOAG 1 code 100</a:t>
            </a:r>
            <a:r>
              <a:rPr lang="th-TH" sz="1150" dirty="0" smtClean="0">
                <a:solidFill>
                  <a:prstClr val="black"/>
                </a:solidFill>
                <a:latin typeface="Browallia New"/>
                <a:cs typeface="Browallia New"/>
              </a:rPr>
              <a:t> </a:t>
            </a:r>
            <a:r>
              <a:rPr lang="th-TH" sz="1150" dirty="0">
                <a:solidFill>
                  <a:prstClr val="black"/>
                </a:solidFill>
                <a:latin typeface="Browallia New"/>
                <a:cs typeface="Browallia New"/>
              </a:rPr>
              <a:t>– </a:t>
            </a:r>
            <a:r>
              <a:rPr lang="en-US" sz="1150" dirty="0">
                <a:solidFill>
                  <a:prstClr val="black"/>
                </a:solidFill>
                <a:latin typeface="Browallia New"/>
                <a:cs typeface="Browallia New"/>
              </a:rPr>
              <a:t>140</a:t>
            </a:r>
          </a:p>
          <a:p>
            <a:pPr marL="171450" indent="-171450" defTabSz="457200">
              <a:lnSpc>
                <a:spcPct val="70000"/>
              </a:lnSpc>
              <a:buFont typeface="Arial" panose="020B0604020202020204" pitchFamily="34" charset="0"/>
              <a:buChar char="•"/>
            </a:pPr>
            <a:r>
              <a:rPr lang="en-US" sz="1150" dirty="0" smtClean="0">
                <a:solidFill>
                  <a:prstClr val="black"/>
                </a:solidFill>
                <a:latin typeface="Browallia New"/>
                <a:cs typeface="Browallia New"/>
              </a:rPr>
              <a:t>SOAG 1 code </a:t>
            </a:r>
            <a:r>
              <a:rPr lang="en-US" sz="1150" dirty="0">
                <a:solidFill>
                  <a:prstClr val="black"/>
                </a:solidFill>
                <a:latin typeface="Browallia New"/>
                <a:cs typeface="Browallia New"/>
              </a:rPr>
              <a:t>200</a:t>
            </a:r>
          </a:p>
          <a:p>
            <a:pPr marL="171450" indent="-171450" defTabSz="457200">
              <a:lnSpc>
                <a:spcPct val="70000"/>
              </a:lnSpc>
              <a:buFont typeface="Arial" panose="020B0604020202020204" pitchFamily="34" charset="0"/>
              <a:buChar char="•"/>
            </a:pPr>
            <a:r>
              <a:rPr lang="en-US" sz="1150" dirty="0" smtClean="0">
                <a:solidFill>
                  <a:prstClr val="black"/>
                </a:solidFill>
                <a:latin typeface="Browallia New"/>
                <a:cs typeface="Browallia New"/>
              </a:rPr>
              <a:t>SOAG 1</a:t>
            </a:r>
            <a:r>
              <a:rPr lang="th-TH" sz="1150" dirty="0" smtClean="0">
                <a:solidFill>
                  <a:prstClr val="black"/>
                </a:solidFill>
                <a:latin typeface="Browallia New"/>
                <a:cs typeface="Browallia New"/>
              </a:rPr>
              <a:t> </a:t>
            </a:r>
            <a:r>
              <a:rPr lang="en-US" sz="1150" dirty="0" smtClean="0">
                <a:solidFill>
                  <a:prstClr val="black"/>
                </a:solidFill>
                <a:latin typeface="Browallia New"/>
                <a:cs typeface="Browallia New"/>
              </a:rPr>
              <a:t>code </a:t>
            </a:r>
            <a:r>
              <a:rPr lang="en-US" sz="1150" dirty="0">
                <a:solidFill>
                  <a:prstClr val="black"/>
                </a:solidFill>
                <a:latin typeface="Browallia New"/>
                <a:cs typeface="Browallia New"/>
              </a:rPr>
              <a:t>230</a:t>
            </a:r>
          </a:p>
          <a:p>
            <a:pPr defTabSz="457200">
              <a:lnSpc>
                <a:spcPct val="70000"/>
              </a:lnSpc>
            </a:pPr>
            <a:r>
              <a:rPr lang="en-US" sz="1150" dirty="0">
                <a:solidFill>
                  <a:prstClr val="black"/>
                </a:solidFill>
                <a:latin typeface="Browallia New"/>
                <a:cs typeface="Browallia New"/>
              </a:rPr>
              <a:t>  </a:t>
            </a:r>
          </a:p>
        </p:txBody>
      </p:sp>
      <p:sp>
        <p:nvSpPr>
          <p:cNvPr id="19" name="Rectangle 11"/>
          <p:cNvSpPr/>
          <p:nvPr/>
        </p:nvSpPr>
        <p:spPr>
          <a:xfrm>
            <a:off x="3149869" y="6417873"/>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ISSAI 1 – 40 </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ISSAI 400 </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ISSAI 4000 - 4200 </a:t>
            </a:r>
          </a:p>
          <a:p>
            <a:pPr defTabSz="457200">
              <a:lnSpc>
                <a:spcPct val="70000"/>
              </a:lnSpc>
            </a:pPr>
            <a:endParaRPr lang="en-US" sz="1150" dirty="0">
              <a:solidFill>
                <a:prstClr val="black"/>
              </a:solidFill>
              <a:latin typeface="Browallia New"/>
              <a:cs typeface="Browallia New"/>
            </a:endParaRPr>
          </a:p>
        </p:txBody>
      </p:sp>
      <p:sp>
        <p:nvSpPr>
          <p:cNvPr id="20" name="Rectangle 12"/>
          <p:cNvSpPr/>
          <p:nvPr/>
        </p:nvSpPr>
        <p:spPr>
          <a:xfrm>
            <a:off x="203380" y="6206130"/>
            <a:ext cx="3239990" cy="221599"/>
          </a:xfrm>
          <a:prstGeom prst="rect">
            <a:avLst/>
          </a:prstGeom>
        </p:spPr>
        <p:txBody>
          <a:bodyPr wrap="none">
            <a:spAutoFit/>
          </a:bodyPr>
          <a:lstStyle/>
          <a:p>
            <a:pPr defTabSz="457200">
              <a:lnSpc>
                <a:spcPct val="70000"/>
              </a:lnSpc>
            </a:pPr>
            <a:r>
              <a:rPr lang="en-US" sz="1200" b="1" dirty="0" smtClean="0">
                <a:latin typeface="Browallia New"/>
                <a:ea typeface="Calibri" panose="020F0502020204030204" pitchFamily="34" charset="0"/>
                <a:cs typeface="Browallia New"/>
              </a:rPr>
              <a:t>rules /regulations/ standards/ principles/ guidelines/ handbooks</a:t>
            </a:r>
            <a:r>
              <a:rPr lang="th-TH" sz="1200" b="1" dirty="0" smtClean="0">
                <a:latin typeface="Browallia New"/>
                <a:ea typeface="Calibri" panose="020F0502020204030204" pitchFamily="34" charset="0"/>
                <a:cs typeface="Browallia New"/>
              </a:rPr>
              <a:t> </a:t>
            </a:r>
            <a:endParaRPr lang="en-US" sz="1200" b="1" dirty="0">
              <a:solidFill>
                <a:prstClr val="black"/>
              </a:solidFill>
              <a:latin typeface="Browallia New"/>
              <a:cs typeface="Browallia New"/>
            </a:endParaRPr>
          </a:p>
        </p:txBody>
      </p:sp>
      <p:sp>
        <p:nvSpPr>
          <p:cNvPr id="21" name="Rectangle 13"/>
          <p:cNvSpPr/>
          <p:nvPr/>
        </p:nvSpPr>
        <p:spPr>
          <a:xfrm>
            <a:off x="5666372" y="6416003"/>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smtClean="0">
                <a:solidFill>
                  <a:prstClr val="black"/>
                </a:solidFill>
                <a:latin typeface="Browallia New"/>
                <a:cs typeface="Browallia New"/>
              </a:rPr>
              <a:t>Public procurement audit guideline</a:t>
            </a:r>
            <a:endParaRPr lang="th-TH" sz="1150" dirty="0">
              <a:solidFill>
                <a:prstClr val="black"/>
              </a:solidFill>
              <a:latin typeface="Browallia New"/>
              <a:cs typeface="Browallia New"/>
            </a:endParaRPr>
          </a:p>
          <a:p>
            <a:pPr defTabSz="457200">
              <a:lnSpc>
                <a:spcPct val="70000"/>
              </a:lnSpc>
            </a:pPr>
            <a:endParaRPr lang="en-US" sz="1150" dirty="0">
              <a:solidFill>
                <a:prstClr val="black"/>
              </a:solidFill>
              <a:latin typeface="Browallia New"/>
              <a:cs typeface="Browallia New"/>
            </a:endParaRPr>
          </a:p>
          <a:p>
            <a:pPr defTabSz="457200">
              <a:lnSpc>
                <a:spcPct val="70000"/>
              </a:lnSpc>
            </a:pPr>
            <a:r>
              <a:rPr lang="en-US" sz="1150" dirty="0">
                <a:solidFill>
                  <a:prstClr val="black"/>
                </a:solidFill>
                <a:latin typeface="Browallia New"/>
                <a:cs typeface="Browallia New"/>
              </a:rPr>
              <a:t> </a:t>
            </a:r>
          </a:p>
          <a:p>
            <a:pPr defTabSz="457200">
              <a:lnSpc>
                <a:spcPct val="70000"/>
              </a:lnSpc>
            </a:pPr>
            <a:endParaRPr lang="en-US" sz="1150" dirty="0">
              <a:solidFill>
                <a:prstClr val="black"/>
              </a:solidFill>
              <a:latin typeface="Browallia New"/>
              <a:cs typeface="Browallia New"/>
            </a:endParaRPr>
          </a:p>
        </p:txBody>
      </p:sp>
      <p:grpSp>
        <p:nvGrpSpPr>
          <p:cNvPr id="22" name="Group 14"/>
          <p:cNvGrpSpPr/>
          <p:nvPr/>
        </p:nvGrpSpPr>
        <p:grpSpPr>
          <a:xfrm>
            <a:off x="1789586" y="2757573"/>
            <a:ext cx="963798" cy="652985"/>
            <a:chOff x="1351010" y="1350198"/>
            <a:chExt cx="963798" cy="720840"/>
          </a:xfrm>
        </p:grpSpPr>
        <p:sp>
          <p:nvSpPr>
            <p:cNvPr id="23" name="Rectangle 15"/>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Develop audit</a:t>
              </a:r>
            </a:p>
            <a:p>
              <a:pPr algn="ctr" defTabSz="457200">
                <a:lnSpc>
                  <a:spcPct val="80000"/>
                </a:lnSpc>
              </a:pPr>
              <a:r>
                <a:rPr lang="en-US" sz="1100" dirty="0" smtClean="0">
                  <a:solidFill>
                    <a:prstClr val="black"/>
                  </a:solidFill>
                  <a:latin typeface="Browallia New"/>
                  <a:cs typeface="Browallia New"/>
                </a:rPr>
                <a:t> year plan</a:t>
              </a:r>
              <a:endParaRPr lang="en-US" sz="1100" dirty="0">
                <a:solidFill>
                  <a:prstClr val="black"/>
                </a:solidFill>
                <a:latin typeface="Browallia New"/>
                <a:cs typeface="Browallia New"/>
              </a:endParaRPr>
            </a:p>
          </p:txBody>
        </p:sp>
        <p:sp>
          <p:nvSpPr>
            <p:cNvPr id="24" name="Rectangle 16"/>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Auditor</a:t>
              </a:r>
            </a:p>
          </p:txBody>
        </p:sp>
      </p:grpSp>
      <p:sp>
        <p:nvSpPr>
          <p:cNvPr id="25" name="Flowchart: Decision 17"/>
          <p:cNvSpPr/>
          <p:nvPr/>
        </p:nvSpPr>
        <p:spPr>
          <a:xfrm>
            <a:off x="4901100" y="2951891"/>
            <a:ext cx="765272" cy="433464"/>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200" dirty="0" smtClean="0">
                <a:solidFill>
                  <a:schemeClr val="tx1"/>
                </a:solidFill>
                <a:latin typeface="Browallia New"/>
                <a:cs typeface="Browallia New"/>
              </a:rPr>
              <a:t>approval</a:t>
            </a:r>
            <a:endParaRPr lang="en-US" sz="1200" dirty="0">
              <a:solidFill>
                <a:schemeClr val="tx1"/>
              </a:solidFill>
              <a:latin typeface="Browallia New"/>
              <a:cs typeface="Browallia New"/>
            </a:endParaRPr>
          </a:p>
        </p:txBody>
      </p:sp>
      <p:sp>
        <p:nvSpPr>
          <p:cNvPr id="26" name="Rectangle 18"/>
          <p:cNvSpPr/>
          <p:nvPr/>
        </p:nvSpPr>
        <p:spPr>
          <a:xfrm>
            <a:off x="4986408" y="2757649"/>
            <a:ext cx="585418" cy="249299"/>
          </a:xfrm>
          <a:prstGeom prst="rect">
            <a:avLst/>
          </a:prstGeom>
        </p:spPr>
        <p:txBody>
          <a:bodyPr wrap="none">
            <a:spAutoFit/>
          </a:bodyPr>
          <a:lstStyle/>
          <a:p>
            <a:pPr algn="ctr" defTabSz="457200">
              <a:lnSpc>
                <a:spcPct val="80000"/>
              </a:lnSpc>
            </a:pPr>
            <a:r>
              <a:rPr lang="en-US" sz="1200" dirty="0" smtClean="0">
                <a:solidFill>
                  <a:prstClr val="black"/>
                </a:solidFill>
                <a:latin typeface="Browallia New"/>
                <a:cs typeface="Browallia New"/>
              </a:rPr>
              <a:t>Dep. Dir.</a:t>
            </a:r>
            <a:endParaRPr lang="en-US" sz="1200" dirty="0">
              <a:solidFill>
                <a:prstClr val="black"/>
              </a:solidFill>
              <a:latin typeface="Browallia New"/>
              <a:cs typeface="Browallia New"/>
            </a:endParaRPr>
          </a:p>
        </p:txBody>
      </p:sp>
      <p:grpSp>
        <p:nvGrpSpPr>
          <p:cNvPr id="27" name="Group 19"/>
          <p:cNvGrpSpPr/>
          <p:nvPr/>
        </p:nvGrpSpPr>
        <p:grpSpPr>
          <a:xfrm>
            <a:off x="6283682" y="2750952"/>
            <a:ext cx="963798" cy="652985"/>
            <a:chOff x="1351010" y="1350198"/>
            <a:chExt cx="963798" cy="720840"/>
          </a:xfrm>
        </p:grpSpPr>
        <p:sp>
          <p:nvSpPr>
            <p:cNvPr id="28" name="Rectangle 20"/>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Proposed plan to PSP</a:t>
              </a:r>
              <a:endParaRPr lang="en-US" sz="1100" dirty="0">
                <a:solidFill>
                  <a:prstClr val="black"/>
                </a:solidFill>
                <a:latin typeface="Browallia New"/>
                <a:cs typeface="Browallia New"/>
              </a:endParaRPr>
            </a:p>
          </p:txBody>
        </p:sp>
        <p:sp>
          <p:nvSpPr>
            <p:cNvPr id="29" name="Rectangle 21"/>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Auditor</a:t>
              </a:r>
            </a:p>
          </p:txBody>
        </p:sp>
      </p:grpSp>
      <p:sp>
        <p:nvSpPr>
          <p:cNvPr id="30" name="Flowchart: Magnetic Disk 26"/>
          <p:cNvSpPr/>
          <p:nvPr/>
        </p:nvSpPr>
        <p:spPr>
          <a:xfrm>
            <a:off x="6156843" y="3267287"/>
            <a:ext cx="277392" cy="169196"/>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Browallia New"/>
              <a:cs typeface="Browallia New"/>
            </a:endParaRPr>
          </a:p>
        </p:txBody>
      </p:sp>
      <p:sp>
        <p:nvSpPr>
          <p:cNvPr id="31" name="Flowchart: Document 27"/>
          <p:cNvSpPr/>
          <p:nvPr/>
        </p:nvSpPr>
        <p:spPr>
          <a:xfrm>
            <a:off x="7990508" y="2916372"/>
            <a:ext cx="780933" cy="468983"/>
          </a:xfrm>
          <a:prstGeom prst="flowChart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ct val="80000"/>
              </a:lnSpc>
            </a:pPr>
            <a:r>
              <a:rPr lang="en-US" sz="1100" dirty="0" smtClean="0">
                <a:solidFill>
                  <a:prstClr val="black"/>
                </a:solidFill>
                <a:latin typeface="Browallia New"/>
                <a:cs typeface="Browallia New"/>
              </a:rPr>
              <a:t>Year plan</a:t>
            </a:r>
            <a:endParaRPr lang="th-TH" sz="1100" dirty="0">
              <a:solidFill>
                <a:prstClr val="black"/>
              </a:solidFill>
              <a:latin typeface="Browallia New"/>
              <a:cs typeface="Browallia New"/>
            </a:endParaRPr>
          </a:p>
        </p:txBody>
      </p:sp>
      <p:cxnSp>
        <p:nvCxnSpPr>
          <p:cNvPr id="32" name="Straight Arrow Connector 2"/>
          <p:cNvCxnSpPr>
            <a:stCxn id="16" idx="3"/>
            <a:endCxn id="50" idx="1"/>
          </p:cNvCxnSpPr>
          <p:nvPr/>
        </p:nvCxnSpPr>
        <p:spPr>
          <a:xfrm flipV="1">
            <a:off x="1190149" y="1943490"/>
            <a:ext cx="619438" cy="1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4"/>
          <p:cNvCxnSpPr>
            <a:stCxn id="23" idx="3"/>
            <a:endCxn id="72" idx="1"/>
          </p:cNvCxnSpPr>
          <p:nvPr/>
        </p:nvCxnSpPr>
        <p:spPr>
          <a:xfrm>
            <a:off x="2753152" y="3160147"/>
            <a:ext cx="6282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6"/>
          <p:cNvCxnSpPr>
            <a:stCxn id="25" idx="3"/>
            <a:endCxn id="28" idx="1"/>
          </p:cNvCxnSpPr>
          <p:nvPr/>
        </p:nvCxnSpPr>
        <p:spPr>
          <a:xfrm flipV="1">
            <a:off x="5666372" y="3153526"/>
            <a:ext cx="617310" cy="15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0"/>
          <p:cNvCxnSpPr>
            <a:stCxn id="28" idx="3"/>
            <a:endCxn id="31" idx="1"/>
          </p:cNvCxnSpPr>
          <p:nvPr/>
        </p:nvCxnSpPr>
        <p:spPr>
          <a:xfrm flipV="1">
            <a:off x="7247248" y="3150864"/>
            <a:ext cx="7432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2"/>
          <p:cNvCxnSpPr>
            <a:stCxn id="25" idx="2"/>
            <a:endCxn id="23" idx="2"/>
          </p:cNvCxnSpPr>
          <p:nvPr/>
        </p:nvCxnSpPr>
        <p:spPr>
          <a:xfrm rot="5400000">
            <a:off x="3764952" y="1891773"/>
            <a:ext cx="25203" cy="3012367"/>
          </a:xfrm>
          <a:prstGeom prst="bentConnector3">
            <a:avLst>
              <a:gd name="adj1" fmla="val 1007035"/>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8"/>
          <p:cNvSpPr txBox="1"/>
          <p:nvPr/>
        </p:nvSpPr>
        <p:spPr>
          <a:xfrm>
            <a:off x="5607994" y="2966790"/>
            <a:ext cx="460685" cy="169277"/>
          </a:xfrm>
          <a:prstGeom prst="rect">
            <a:avLst/>
          </a:prstGeom>
          <a:noFill/>
        </p:spPr>
        <p:txBody>
          <a:bodyPr wrap="square" lIns="0" tIns="0" rIns="0" bIns="0" rtlCol="0">
            <a:spAutoFit/>
          </a:bodyPr>
          <a:lstStyle/>
          <a:p>
            <a:pPr algn="ctr"/>
            <a:r>
              <a:rPr lang="en-US" sz="1100" i="1" dirty="0" smtClean="0">
                <a:solidFill>
                  <a:schemeClr val="accent5"/>
                </a:solidFill>
                <a:latin typeface="Browallia New"/>
                <a:cs typeface="Browallia New"/>
              </a:rPr>
              <a:t>yes</a:t>
            </a:r>
            <a:endParaRPr lang="en-US" sz="1100" i="1" dirty="0">
              <a:solidFill>
                <a:schemeClr val="accent5"/>
              </a:solidFill>
              <a:latin typeface="Browallia New"/>
              <a:cs typeface="Browallia New"/>
            </a:endParaRPr>
          </a:p>
        </p:txBody>
      </p:sp>
      <p:sp>
        <p:nvSpPr>
          <p:cNvPr id="38" name="TextBox 39"/>
          <p:cNvSpPr txBox="1"/>
          <p:nvPr/>
        </p:nvSpPr>
        <p:spPr>
          <a:xfrm>
            <a:off x="4794883" y="3449869"/>
            <a:ext cx="460685" cy="169277"/>
          </a:xfrm>
          <a:prstGeom prst="rect">
            <a:avLst/>
          </a:prstGeom>
          <a:noFill/>
        </p:spPr>
        <p:txBody>
          <a:bodyPr wrap="square" lIns="0" tIns="0" rIns="0" bIns="0" rtlCol="0">
            <a:spAutoFit/>
          </a:bodyPr>
          <a:lstStyle/>
          <a:p>
            <a:pPr algn="ctr"/>
            <a:r>
              <a:rPr lang="en-US" sz="1100" i="1" dirty="0" smtClean="0">
                <a:solidFill>
                  <a:schemeClr val="accent5"/>
                </a:solidFill>
                <a:latin typeface="Browallia New"/>
                <a:cs typeface="Browallia New"/>
              </a:rPr>
              <a:t>no</a:t>
            </a:r>
            <a:endParaRPr lang="en-US" sz="1100" i="1" dirty="0">
              <a:solidFill>
                <a:schemeClr val="accent5"/>
              </a:solidFill>
              <a:latin typeface="Browallia New"/>
              <a:cs typeface="Browallia New"/>
            </a:endParaRPr>
          </a:p>
        </p:txBody>
      </p:sp>
      <p:grpSp>
        <p:nvGrpSpPr>
          <p:cNvPr id="39" name="Group 40"/>
          <p:cNvGrpSpPr/>
          <p:nvPr/>
        </p:nvGrpSpPr>
        <p:grpSpPr>
          <a:xfrm>
            <a:off x="3300846" y="1542993"/>
            <a:ext cx="960120" cy="652986"/>
            <a:chOff x="1351010" y="1350197"/>
            <a:chExt cx="963798" cy="720841"/>
          </a:xfrm>
        </p:grpSpPr>
        <p:sp>
          <p:nvSpPr>
            <p:cNvPr id="40" name="Rectangle 42"/>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sysClr val="windowText" lastClr="000000"/>
                  </a:solidFill>
                  <a:latin typeface="Browallia New"/>
                  <a:cs typeface="Browallia New"/>
                </a:rPr>
                <a:t>Preliminary study /</a:t>
              </a:r>
              <a:endParaRPr lang="en-US" sz="1100" dirty="0">
                <a:solidFill>
                  <a:sysClr val="windowText" lastClr="000000"/>
                </a:solidFill>
                <a:latin typeface="Browallia New"/>
                <a:cs typeface="Browallia New"/>
              </a:endParaRPr>
            </a:p>
            <a:p>
              <a:pPr algn="ctr" defTabSz="457200">
                <a:lnSpc>
                  <a:spcPct val="80000"/>
                </a:lnSpc>
              </a:pPr>
              <a:r>
                <a:rPr lang="th-TH" sz="1100" dirty="0">
                  <a:solidFill>
                    <a:sysClr val="windowText" lastClr="000000"/>
                  </a:solidFill>
                  <a:latin typeface="Browallia New"/>
                  <a:cs typeface="Browallia New"/>
                </a:rPr>
                <a:t> </a:t>
              </a:r>
              <a:r>
                <a:rPr lang="en-US" sz="1100" dirty="0" smtClean="0">
                  <a:solidFill>
                    <a:sysClr val="windowText" lastClr="000000"/>
                  </a:solidFill>
                  <a:latin typeface="Browallia New"/>
                  <a:cs typeface="Browallia New"/>
                </a:rPr>
                <a:t>Risk assessment</a:t>
              </a:r>
              <a:endParaRPr lang="th-TH" sz="1100" dirty="0">
                <a:solidFill>
                  <a:prstClr val="black"/>
                </a:solidFill>
                <a:latin typeface="Browallia New"/>
                <a:cs typeface="Browallia New"/>
              </a:endParaRPr>
            </a:p>
          </p:txBody>
        </p:sp>
        <p:sp>
          <p:nvSpPr>
            <p:cNvPr id="41" name="Rectangle 43"/>
            <p:cNvSpPr/>
            <p:nvPr/>
          </p:nvSpPr>
          <p:spPr>
            <a:xfrm>
              <a:off x="1351143" y="1350197"/>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Auditor</a:t>
              </a:r>
              <a:endParaRPr lang="en-US" sz="1100" dirty="0">
                <a:solidFill>
                  <a:prstClr val="black"/>
                </a:solidFill>
                <a:latin typeface="Browallia New"/>
                <a:cs typeface="Browallia New"/>
              </a:endParaRPr>
            </a:p>
          </p:txBody>
        </p:sp>
      </p:grpSp>
      <p:grpSp>
        <p:nvGrpSpPr>
          <p:cNvPr id="42" name="Group 44"/>
          <p:cNvGrpSpPr/>
          <p:nvPr/>
        </p:nvGrpSpPr>
        <p:grpSpPr>
          <a:xfrm>
            <a:off x="4788860" y="1549729"/>
            <a:ext cx="960120" cy="652985"/>
            <a:chOff x="1351010" y="1350198"/>
            <a:chExt cx="963798" cy="720840"/>
          </a:xfrm>
        </p:grpSpPr>
        <p:sp>
          <p:nvSpPr>
            <p:cNvPr id="43" name="Rectangle 45"/>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Selecting </a:t>
              </a:r>
            </a:p>
            <a:p>
              <a:pPr algn="ctr" defTabSz="457200">
                <a:lnSpc>
                  <a:spcPct val="80000"/>
                </a:lnSpc>
              </a:pPr>
              <a:r>
                <a:rPr lang="en-US" sz="1100" dirty="0" smtClean="0">
                  <a:solidFill>
                    <a:prstClr val="black"/>
                  </a:solidFill>
                  <a:latin typeface="Browallia New"/>
                  <a:cs typeface="Browallia New"/>
                </a:rPr>
                <a:t>audited entity</a:t>
              </a:r>
              <a:br>
                <a:rPr lang="en-US" sz="1100" dirty="0" smtClean="0">
                  <a:solidFill>
                    <a:prstClr val="black"/>
                  </a:solidFill>
                  <a:latin typeface="Browallia New"/>
                  <a:cs typeface="Browallia New"/>
                </a:rPr>
              </a:br>
              <a:endParaRPr lang="th-TH" sz="1100" dirty="0">
                <a:solidFill>
                  <a:prstClr val="black"/>
                </a:solidFill>
                <a:latin typeface="Browallia New"/>
                <a:cs typeface="Browallia New"/>
              </a:endParaRPr>
            </a:p>
          </p:txBody>
        </p:sp>
        <p:sp>
          <p:nvSpPr>
            <p:cNvPr id="44" name="Rectangle 47"/>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Auditor</a:t>
              </a:r>
              <a:endParaRPr lang="en-US" sz="1100" dirty="0">
                <a:solidFill>
                  <a:prstClr val="black"/>
                </a:solidFill>
                <a:latin typeface="Browallia New"/>
                <a:cs typeface="Browallia New"/>
              </a:endParaRPr>
            </a:p>
          </p:txBody>
        </p:sp>
      </p:grpSp>
      <p:sp>
        <p:nvSpPr>
          <p:cNvPr id="45" name="Flowchart: Document 48"/>
          <p:cNvSpPr/>
          <p:nvPr/>
        </p:nvSpPr>
        <p:spPr>
          <a:xfrm>
            <a:off x="6230581" y="1668581"/>
            <a:ext cx="860037" cy="537968"/>
          </a:xfrm>
          <a:prstGeom prst="flowChart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ct val="80000"/>
              </a:lnSpc>
            </a:pPr>
            <a:r>
              <a:rPr lang="en-US" sz="1050" dirty="0" smtClean="0">
                <a:solidFill>
                  <a:prstClr val="black"/>
                </a:solidFill>
                <a:latin typeface="Browallia New"/>
                <a:cs typeface="Browallia New"/>
              </a:rPr>
              <a:t>Summary of risk assessment to select audited entity</a:t>
            </a:r>
            <a:endParaRPr lang="en-US" sz="1050" dirty="0">
              <a:solidFill>
                <a:prstClr val="black"/>
              </a:solidFill>
              <a:latin typeface="Browallia New"/>
              <a:cs typeface="Browallia New"/>
            </a:endParaRPr>
          </a:p>
        </p:txBody>
      </p:sp>
      <p:grpSp>
        <p:nvGrpSpPr>
          <p:cNvPr id="46" name="Group 49"/>
          <p:cNvGrpSpPr/>
          <p:nvPr/>
        </p:nvGrpSpPr>
        <p:grpSpPr>
          <a:xfrm>
            <a:off x="1795898" y="4166613"/>
            <a:ext cx="960119" cy="652985"/>
            <a:chOff x="1351010" y="1350198"/>
            <a:chExt cx="963797" cy="720840"/>
          </a:xfrm>
        </p:grpSpPr>
        <p:sp>
          <p:nvSpPr>
            <p:cNvPr id="47" name="Rectangle 50"/>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sysClr val="windowText" lastClr="000000"/>
                  </a:solidFill>
                  <a:latin typeface="Browallia New"/>
                  <a:cs typeface="Browallia New"/>
                </a:rPr>
                <a:t>Assess risk to select </a:t>
              </a:r>
            </a:p>
            <a:p>
              <a:pPr algn="ctr" defTabSz="457200">
                <a:lnSpc>
                  <a:spcPct val="80000"/>
                </a:lnSpc>
              </a:pPr>
              <a:r>
                <a:rPr lang="en-US" sz="1100" dirty="0" smtClean="0">
                  <a:solidFill>
                    <a:sysClr val="windowText" lastClr="000000"/>
                  </a:solidFill>
                  <a:latin typeface="Browallia New"/>
                  <a:cs typeface="Browallia New"/>
                </a:rPr>
                <a:t>project/ contract</a:t>
              </a:r>
              <a:endParaRPr lang="th-TH" sz="1100" dirty="0">
                <a:solidFill>
                  <a:sysClr val="windowText" lastClr="000000"/>
                </a:solidFill>
                <a:latin typeface="Browallia New"/>
                <a:cs typeface="Browallia New"/>
              </a:endParaRPr>
            </a:p>
          </p:txBody>
        </p:sp>
        <p:sp>
          <p:nvSpPr>
            <p:cNvPr id="48" name="Rectangle 51"/>
            <p:cNvSpPr/>
            <p:nvPr/>
          </p:nvSpPr>
          <p:spPr>
            <a:xfrm>
              <a:off x="1351142"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Auditor</a:t>
              </a:r>
            </a:p>
          </p:txBody>
        </p:sp>
      </p:grpSp>
      <p:grpSp>
        <p:nvGrpSpPr>
          <p:cNvPr id="49" name="Group 58"/>
          <p:cNvGrpSpPr/>
          <p:nvPr/>
        </p:nvGrpSpPr>
        <p:grpSpPr>
          <a:xfrm>
            <a:off x="1809587" y="1540916"/>
            <a:ext cx="960121" cy="652985"/>
            <a:chOff x="1351010" y="1350198"/>
            <a:chExt cx="963799" cy="720840"/>
          </a:xfrm>
        </p:grpSpPr>
        <p:sp>
          <p:nvSpPr>
            <p:cNvPr id="50" name="Rectangle 59"/>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Issue </a:t>
              </a:r>
            </a:p>
            <a:p>
              <a:pPr algn="ctr" defTabSz="457200">
                <a:lnSpc>
                  <a:spcPct val="80000"/>
                </a:lnSpc>
              </a:pPr>
              <a:r>
                <a:rPr lang="en-US" sz="1100" dirty="0" smtClean="0">
                  <a:solidFill>
                    <a:prstClr val="black"/>
                  </a:solidFill>
                  <a:latin typeface="Browallia New"/>
                  <a:cs typeface="Browallia New"/>
                </a:rPr>
                <a:t>opening meeting letter</a:t>
              </a:r>
              <a:endParaRPr lang="th-TH" sz="1100" dirty="0">
                <a:solidFill>
                  <a:prstClr val="black"/>
                </a:solidFill>
                <a:latin typeface="Browallia New"/>
                <a:cs typeface="Browallia New"/>
              </a:endParaRPr>
            </a:p>
          </p:txBody>
        </p:sp>
        <p:sp>
          <p:nvSpPr>
            <p:cNvPr id="51" name="Rectangle 60"/>
            <p:cNvSpPr/>
            <p:nvPr/>
          </p:nvSpPr>
          <p:spPr>
            <a:xfrm>
              <a:off x="1351143" y="1350198"/>
              <a:ext cx="963666"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Auditor</a:t>
              </a:r>
              <a:endParaRPr lang="en-US" sz="1100" dirty="0">
                <a:solidFill>
                  <a:prstClr val="black"/>
                </a:solidFill>
                <a:latin typeface="Browallia New"/>
                <a:cs typeface="Browallia New"/>
              </a:endParaRPr>
            </a:p>
          </p:txBody>
        </p:sp>
      </p:grpSp>
      <p:grpSp>
        <p:nvGrpSpPr>
          <p:cNvPr id="52" name="Group 61"/>
          <p:cNvGrpSpPr/>
          <p:nvPr/>
        </p:nvGrpSpPr>
        <p:grpSpPr>
          <a:xfrm>
            <a:off x="4968452" y="4168106"/>
            <a:ext cx="960120" cy="652985"/>
            <a:chOff x="1351010" y="1350198"/>
            <a:chExt cx="963798" cy="720840"/>
          </a:xfrm>
        </p:grpSpPr>
        <p:sp>
          <p:nvSpPr>
            <p:cNvPr id="53" name="Rectangle 63"/>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Develop necessary </a:t>
              </a:r>
            </a:p>
            <a:p>
              <a:pPr algn="ctr" defTabSz="457200">
                <a:lnSpc>
                  <a:spcPct val="80000"/>
                </a:lnSpc>
              </a:pPr>
              <a:r>
                <a:rPr lang="en-US" sz="1100" dirty="0" smtClean="0">
                  <a:solidFill>
                    <a:prstClr val="black"/>
                  </a:solidFill>
                  <a:latin typeface="Browallia New"/>
                  <a:cs typeface="Browallia New"/>
                </a:rPr>
                <a:t>Permission letter for</a:t>
              </a:r>
              <a:endParaRPr lang="th-TH" sz="1100" dirty="0" smtClean="0">
                <a:solidFill>
                  <a:prstClr val="black"/>
                </a:solidFill>
                <a:latin typeface="Browallia New"/>
                <a:cs typeface="Browallia New"/>
              </a:endParaRPr>
            </a:p>
            <a:p>
              <a:pPr algn="ctr" defTabSz="457200">
                <a:lnSpc>
                  <a:spcPct val="80000"/>
                </a:lnSpc>
              </a:pPr>
              <a:r>
                <a:rPr lang="en-US" sz="1100" dirty="0" smtClean="0">
                  <a:solidFill>
                    <a:prstClr val="black"/>
                  </a:solidFill>
                  <a:latin typeface="Browallia New"/>
                  <a:cs typeface="Browallia New"/>
                </a:rPr>
                <a:t>engagement</a:t>
              </a:r>
              <a:endParaRPr lang="th-TH" sz="1100" dirty="0" smtClean="0">
                <a:solidFill>
                  <a:prstClr val="black"/>
                </a:solidFill>
                <a:latin typeface="Browallia New"/>
                <a:cs typeface="Browallia New"/>
              </a:endParaRPr>
            </a:p>
          </p:txBody>
        </p:sp>
        <p:sp>
          <p:nvSpPr>
            <p:cNvPr id="54" name="Rectangle 64"/>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Auditor</a:t>
              </a:r>
            </a:p>
          </p:txBody>
        </p:sp>
      </p:grpSp>
      <p:grpSp>
        <p:nvGrpSpPr>
          <p:cNvPr id="55" name="Group 65"/>
          <p:cNvGrpSpPr/>
          <p:nvPr/>
        </p:nvGrpSpPr>
        <p:grpSpPr>
          <a:xfrm>
            <a:off x="3420241" y="4168106"/>
            <a:ext cx="963798" cy="652985"/>
            <a:chOff x="1351010" y="1350198"/>
            <a:chExt cx="963798" cy="720840"/>
          </a:xfrm>
        </p:grpSpPr>
        <p:sp>
          <p:nvSpPr>
            <p:cNvPr id="56" name="Rectangle 66"/>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Develop audit plan</a:t>
              </a:r>
            </a:p>
            <a:p>
              <a:pPr algn="ctr" defTabSz="457200">
                <a:lnSpc>
                  <a:spcPct val="80000"/>
                </a:lnSpc>
              </a:pPr>
              <a:r>
                <a:rPr lang="en-US" sz="1100" dirty="0" smtClean="0">
                  <a:solidFill>
                    <a:prstClr val="black"/>
                  </a:solidFill>
                  <a:latin typeface="Browallia New"/>
                  <a:cs typeface="Browallia New"/>
                </a:rPr>
                <a:t> and methodology</a:t>
              </a:r>
              <a:endParaRPr lang="en-US" sz="1100" dirty="0">
                <a:solidFill>
                  <a:prstClr val="black"/>
                </a:solidFill>
                <a:latin typeface="Browallia New"/>
                <a:cs typeface="Browallia New"/>
              </a:endParaRPr>
            </a:p>
          </p:txBody>
        </p:sp>
        <p:sp>
          <p:nvSpPr>
            <p:cNvPr id="57" name="Rectangle 67"/>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Auditor</a:t>
              </a:r>
            </a:p>
          </p:txBody>
        </p:sp>
      </p:grpSp>
      <p:sp>
        <p:nvSpPr>
          <p:cNvPr id="58" name="Flowchart: Multidocument 68"/>
          <p:cNvSpPr/>
          <p:nvPr/>
        </p:nvSpPr>
        <p:spPr>
          <a:xfrm>
            <a:off x="1846747" y="5302536"/>
            <a:ext cx="840130" cy="514730"/>
          </a:xfrm>
          <a:prstGeom prst="flowChartMulti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1300" dirty="0">
              <a:solidFill>
                <a:prstClr val="black"/>
              </a:solidFill>
              <a:latin typeface="Browallia New"/>
              <a:cs typeface="Browallia New"/>
            </a:endParaRPr>
          </a:p>
        </p:txBody>
      </p:sp>
      <p:sp>
        <p:nvSpPr>
          <p:cNvPr id="59" name="TextBox 69"/>
          <p:cNvSpPr txBox="1"/>
          <p:nvPr/>
        </p:nvSpPr>
        <p:spPr>
          <a:xfrm>
            <a:off x="1846746" y="5771642"/>
            <a:ext cx="1734923" cy="492443"/>
          </a:xfrm>
          <a:prstGeom prst="rect">
            <a:avLst/>
          </a:prstGeom>
          <a:noFill/>
        </p:spPr>
        <p:txBody>
          <a:bodyPr wrap="square" rtlCol="0">
            <a:spAutoFit/>
          </a:bodyPr>
          <a:lstStyle/>
          <a:p>
            <a:pPr defTabSz="457200">
              <a:lnSpc>
                <a:spcPct val="80000"/>
              </a:lnSpc>
            </a:pPr>
            <a:r>
              <a:rPr lang="th-TH" sz="1000" dirty="0" smtClean="0">
                <a:latin typeface="Browallia New"/>
                <a:cs typeface="Browallia New"/>
              </a:rPr>
              <a:t>- </a:t>
            </a:r>
            <a:r>
              <a:rPr lang="en-US" sz="1000" dirty="0" smtClean="0">
                <a:solidFill>
                  <a:prstClr val="black"/>
                </a:solidFill>
                <a:latin typeface="Browallia New"/>
                <a:cs typeface="Browallia New"/>
              </a:rPr>
              <a:t>Permission letter for engagement</a:t>
            </a:r>
            <a:endParaRPr lang="th-TH" sz="1000" dirty="0">
              <a:latin typeface="Browallia New"/>
              <a:cs typeface="Browallia New"/>
            </a:endParaRPr>
          </a:p>
          <a:p>
            <a:pPr defTabSz="457200">
              <a:lnSpc>
                <a:spcPct val="80000"/>
              </a:lnSpc>
            </a:pPr>
            <a:r>
              <a:rPr lang="th-TH" sz="1000" dirty="0" smtClean="0">
                <a:latin typeface="Browallia New"/>
                <a:cs typeface="Browallia New"/>
              </a:rPr>
              <a:t>- </a:t>
            </a:r>
            <a:r>
              <a:rPr lang="en-US" sz="1000" dirty="0">
                <a:solidFill>
                  <a:prstClr val="black"/>
                </a:solidFill>
                <a:latin typeface="Browallia New"/>
                <a:cs typeface="Browallia New"/>
              </a:rPr>
              <a:t>A</a:t>
            </a:r>
            <a:r>
              <a:rPr lang="en-US" sz="1000" dirty="0" smtClean="0">
                <a:solidFill>
                  <a:prstClr val="black"/>
                </a:solidFill>
                <a:latin typeface="Browallia New"/>
                <a:cs typeface="Browallia New"/>
              </a:rPr>
              <a:t>udit plan </a:t>
            </a:r>
            <a:r>
              <a:rPr lang="en-US" sz="1000" dirty="0">
                <a:solidFill>
                  <a:prstClr val="black"/>
                </a:solidFill>
                <a:latin typeface="Browallia New"/>
                <a:cs typeface="Browallia New"/>
              </a:rPr>
              <a:t>and methodology</a:t>
            </a:r>
          </a:p>
          <a:p>
            <a:endParaRPr lang="th-TH" sz="1000" dirty="0" smtClean="0">
              <a:latin typeface="Browallia New"/>
              <a:cs typeface="Browallia New"/>
            </a:endParaRPr>
          </a:p>
        </p:txBody>
      </p:sp>
      <p:cxnSp>
        <p:nvCxnSpPr>
          <p:cNvPr id="60" name="Straight Arrow Connector 29"/>
          <p:cNvCxnSpPr>
            <a:stCxn id="40" idx="3"/>
            <a:endCxn id="43" idx="1"/>
          </p:cNvCxnSpPr>
          <p:nvPr/>
        </p:nvCxnSpPr>
        <p:spPr>
          <a:xfrm>
            <a:off x="4260735" y="1945568"/>
            <a:ext cx="528125" cy="6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33"/>
          <p:cNvCxnSpPr>
            <a:stCxn id="43" idx="3"/>
            <a:endCxn id="45" idx="1"/>
          </p:cNvCxnSpPr>
          <p:nvPr/>
        </p:nvCxnSpPr>
        <p:spPr>
          <a:xfrm flipV="1">
            <a:off x="5748749" y="1937565"/>
            <a:ext cx="481832" cy="14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83"/>
          <p:cNvCxnSpPr>
            <a:stCxn id="56" idx="3"/>
            <a:endCxn id="53" idx="1"/>
          </p:cNvCxnSpPr>
          <p:nvPr/>
        </p:nvCxnSpPr>
        <p:spPr>
          <a:xfrm>
            <a:off x="4383807" y="4570680"/>
            <a:ext cx="5846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31"/>
          <p:cNvCxnSpPr>
            <a:stCxn id="64" idx="2"/>
            <a:endCxn id="24" idx="0"/>
          </p:cNvCxnSpPr>
          <p:nvPr/>
        </p:nvCxnSpPr>
        <p:spPr>
          <a:xfrm rot="5400000">
            <a:off x="4800656" y="-340588"/>
            <a:ext cx="569057" cy="5627264"/>
          </a:xfrm>
          <a:prstGeom prst="bentConnector3">
            <a:avLst>
              <a:gd name="adj1" fmla="val 50000"/>
            </a:avLst>
          </a:prstGeom>
          <a:ln w="6350" cmpd="sng">
            <a:tailEnd type="triangle" w="med" len="med"/>
          </a:ln>
        </p:spPr>
        <p:style>
          <a:lnRef idx="2">
            <a:schemeClr val="accent1"/>
          </a:lnRef>
          <a:fillRef idx="0">
            <a:schemeClr val="accent1"/>
          </a:fillRef>
          <a:effectRef idx="1">
            <a:schemeClr val="accent1"/>
          </a:effectRef>
          <a:fontRef idx="minor">
            <a:schemeClr val="tx1"/>
          </a:fontRef>
        </p:style>
      </p:cxnSp>
      <p:sp>
        <p:nvSpPr>
          <p:cNvPr id="64" name="Flowchart: Decision 17"/>
          <p:cNvSpPr/>
          <p:nvPr/>
        </p:nvSpPr>
        <p:spPr>
          <a:xfrm>
            <a:off x="7494717" y="1705485"/>
            <a:ext cx="808198" cy="483031"/>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000" dirty="0" smtClean="0">
                <a:solidFill>
                  <a:schemeClr val="tx1"/>
                </a:solidFill>
                <a:latin typeface="Browallia New"/>
                <a:cs typeface="Browallia New"/>
              </a:rPr>
              <a:t>Mega Project Audit</a:t>
            </a:r>
            <a:endParaRPr lang="en-US" sz="1000" dirty="0">
              <a:solidFill>
                <a:schemeClr val="tx1"/>
              </a:solidFill>
              <a:latin typeface="Browallia New"/>
              <a:cs typeface="Browallia New"/>
            </a:endParaRPr>
          </a:p>
        </p:txBody>
      </p:sp>
      <p:sp>
        <p:nvSpPr>
          <p:cNvPr id="65" name="TextBox 84"/>
          <p:cNvSpPr txBox="1"/>
          <p:nvPr/>
        </p:nvSpPr>
        <p:spPr>
          <a:xfrm>
            <a:off x="8216566" y="1765908"/>
            <a:ext cx="460685" cy="169277"/>
          </a:xfrm>
          <a:prstGeom prst="rect">
            <a:avLst/>
          </a:prstGeom>
          <a:noFill/>
        </p:spPr>
        <p:txBody>
          <a:bodyPr wrap="square" lIns="0" tIns="0" rIns="0" bIns="0" rtlCol="0">
            <a:spAutoFit/>
          </a:bodyPr>
          <a:lstStyle/>
          <a:p>
            <a:pPr algn="ctr"/>
            <a:r>
              <a:rPr lang="en-US" sz="1100" i="1" dirty="0" smtClean="0">
                <a:solidFill>
                  <a:schemeClr val="accent5"/>
                </a:solidFill>
                <a:latin typeface="Browallia New"/>
                <a:cs typeface="Browallia New"/>
              </a:rPr>
              <a:t>yes</a:t>
            </a:r>
            <a:endParaRPr lang="en-US" sz="1100" i="1" dirty="0">
              <a:solidFill>
                <a:schemeClr val="accent5"/>
              </a:solidFill>
              <a:latin typeface="Browallia New"/>
              <a:cs typeface="Browallia New"/>
            </a:endParaRPr>
          </a:p>
        </p:txBody>
      </p:sp>
      <p:sp>
        <p:nvSpPr>
          <p:cNvPr id="66" name="Flowchart: Off-page Connector 35"/>
          <p:cNvSpPr/>
          <p:nvPr/>
        </p:nvSpPr>
        <p:spPr>
          <a:xfrm>
            <a:off x="8632848" y="1781860"/>
            <a:ext cx="359577" cy="343815"/>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200" b="1" dirty="0">
                <a:solidFill>
                  <a:sysClr val="windowText" lastClr="000000"/>
                </a:solidFill>
                <a:latin typeface="Browallia New"/>
                <a:cs typeface="Browallia New"/>
              </a:rPr>
              <a:t>M4-</a:t>
            </a:r>
            <a:r>
              <a:rPr lang="en-US" sz="1200" b="1" dirty="0" smtClean="0">
                <a:solidFill>
                  <a:sysClr val="windowText" lastClr="000000"/>
                </a:solidFill>
                <a:latin typeface="Browallia New"/>
                <a:cs typeface="Browallia New"/>
              </a:rPr>
              <a:t>01</a:t>
            </a:r>
          </a:p>
          <a:p>
            <a:pPr algn="ctr">
              <a:lnSpc>
                <a:spcPct val="80000"/>
              </a:lnSpc>
            </a:pPr>
            <a:r>
              <a:rPr lang="en-US" sz="1200" b="1" dirty="0">
                <a:solidFill>
                  <a:sysClr val="windowText" lastClr="000000"/>
                </a:solidFill>
                <a:latin typeface="Browallia New"/>
                <a:cs typeface="Browallia New"/>
              </a:rPr>
              <a:t>p</a:t>
            </a:r>
            <a:r>
              <a:rPr lang="th-TH" sz="1200" b="1" dirty="0" smtClean="0">
                <a:solidFill>
                  <a:sysClr val="windowText" lastClr="000000"/>
                </a:solidFill>
                <a:latin typeface="Browallia New"/>
                <a:cs typeface="Browallia New"/>
              </a:rPr>
              <a:t>.</a:t>
            </a:r>
            <a:r>
              <a:rPr lang="en-US" sz="1200" b="1" dirty="0" smtClean="0">
                <a:solidFill>
                  <a:sysClr val="windowText" lastClr="000000"/>
                </a:solidFill>
                <a:latin typeface="Browallia New"/>
                <a:cs typeface="Browallia New"/>
              </a:rPr>
              <a:t>2</a:t>
            </a:r>
            <a:endParaRPr lang="en-US" sz="1200" b="1" dirty="0">
              <a:solidFill>
                <a:sysClr val="windowText" lastClr="000000"/>
              </a:solidFill>
              <a:latin typeface="Browallia New"/>
              <a:cs typeface="Browallia New"/>
            </a:endParaRPr>
          </a:p>
        </p:txBody>
      </p:sp>
      <p:cxnSp>
        <p:nvCxnSpPr>
          <p:cNvPr id="67" name="Elbow Connector 98"/>
          <p:cNvCxnSpPr>
            <a:stCxn id="31" idx="2"/>
            <a:endCxn id="48" idx="0"/>
          </p:cNvCxnSpPr>
          <p:nvPr/>
        </p:nvCxnSpPr>
        <p:spPr>
          <a:xfrm rot="5400000">
            <a:off x="4922368" y="708005"/>
            <a:ext cx="812263" cy="6104952"/>
          </a:xfrm>
          <a:prstGeom prst="bentConnector3">
            <a:avLst>
              <a:gd name="adj1" fmla="val 50000"/>
            </a:avLst>
          </a:prstGeom>
          <a:ln w="6350" cmpd="sng">
            <a:tailEnd type="triangle" w="med" len="med"/>
          </a:ln>
        </p:spPr>
        <p:style>
          <a:lnRef idx="2">
            <a:schemeClr val="accent1"/>
          </a:lnRef>
          <a:fillRef idx="0">
            <a:schemeClr val="accent1"/>
          </a:fillRef>
          <a:effectRef idx="1">
            <a:schemeClr val="accent1"/>
          </a:effectRef>
          <a:fontRef idx="minor">
            <a:schemeClr val="tx1"/>
          </a:fontRef>
        </p:style>
      </p:cxnSp>
      <p:cxnSp>
        <p:nvCxnSpPr>
          <p:cNvPr id="68" name="Straight Arrow Connector 101"/>
          <p:cNvCxnSpPr>
            <a:stCxn id="47" idx="3"/>
            <a:endCxn id="56" idx="1"/>
          </p:cNvCxnSpPr>
          <p:nvPr/>
        </p:nvCxnSpPr>
        <p:spPr>
          <a:xfrm>
            <a:off x="2755787" y="4569187"/>
            <a:ext cx="664454" cy="1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108"/>
          <p:cNvSpPr txBox="1"/>
          <p:nvPr/>
        </p:nvSpPr>
        <p:spPr>
          <a:xfrm>
            <a:off x="6884088" y="2287002"/>
            <a:ext cx="460685" cy="169277"/>
          </a:xfrm>
          <a:prstGeom prst="rect">
            <a:avLst/>
          </a:prstGeom>
          <a:noFill/>
        </p:spPr>
        <p:txBody>
          <a:bodyPr wrap="square" lIns="0" tIns="0" rIns="0" bIns="0" rtlCol="0">
            <a:spAutoFit/>
          </a:bodyPr>
          <a:lstStyle/>
          <a:p>
            <a:pPr algn="ctr"/>
            <a:r>
              <a:rPr lang="en-US" sz="1100" i="1" dirty="0" smtClean="0">
                <a:solidFill>
                  <a:schemeClr val="accent5"/>
                </a:solidFill>
                <a:latin typeface="Browallia New"/>
                <a:cs typeface="Browallia New"/>
              </a:rPr>
              <a:t>No</a:t>
            </a:r>
            <a:r>
              <a:rPr lang="th-TH" sz="1100" i="1" dirty="0" smtClean="0">
                <a:solidFill>
                  <a:schemeClr val="accent5"/>
                </a:solidFill>
                <a:latin typeface="Browallia New"/>
                <a:cs typeface="Browallia New"/>
              </a:rPr>
              <a:t> </a:t>
            </a:r>
            <a:endParaRPr lang="en-US" sz="1100" i="1" dirty="0">
              <a:solidFill>
                <a:schemeClr val="accent5"/>
              </a:solidFill>
              <a:latin typeface="Browallia New"/>
              <a:cs typeface="Browallia New"/>
            </a:endParaRPr>
          </a:p>
        </p:txBody>
      </p:sp>
      <p:cxnSp>
        <p:nvCxnSpPr>
          <p:cNvPr id="70" name="Straight Arrow Connector 113"/>
          <p:cNvCxnSpPr>
            <a:stCxn id="53" idx="3"/>
            <a:endCxn id="75" idx="1"/>
          </p:cNvCxnSpPr>
          <p:nvPr/>
        </p:nvCxnSpPr>
        <p:spPr>
          <a:xfrm flipV="1">
            <a:off x="5928341" y="4568056"/>
            <a:ext cx="6466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1" name="Group 116"/>
          <p:cNvGrpSpPr/>
          <p:nvPr/>
        </p:nvGrpSpPr>
        <p:grpSpPr>
          <a:xfrm>
            <a:off x="3381448" y="2764712"/>
            <a:ext cx="963798" cy="652985"/>
            <a:chOff x="1351010" y="1350198"/>
            <a:chExt cx="963798" cy="720840"/>
          </a:xfrm>
        </p:grpSpPr>
        <p:sp>
          <p:nvSpPr>
            <p:cNvPr id="72" name="Rectangle 117"/>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050" dirty="0" smtClean="0">
                  <a:solidFill>
                    <a:prstClr val="black"/>
                  </a:solidFill>
                  <a:latin typeface="Browallia New"/>
                  <a:cs typeface="Browallia New"/>
                </a:rPr>
                <a:t>Review audit </a:t>
              </a:r>
            </a:p>
            <a:p>
              <a:pPr algn="ctr" defTabSz="457200">
                <a:lnSpc>
                  <a:spcPct val="80000"/>
                </a:lnSpc>
              </a:pPr>
              <a:r>
                <a:rPr lang="en-US" sz="1050" dirty="0" smtClean="0">
                  <a:solidFill>
                    <a:prstClr val="black"/>
                  </a:solidFill>
                  <a:latin typeface="Browallia New"/>
                  <a:cs typeface="Browallia New"/>
                </a:rPr>
                <a:t>year plan</a:t>
              </a:r>
              <a:endParaRPr lang="en-US" sz="1050" dirty="0">
                <a:solidFill>
                  <a:prstClr val="black"/>
                </a:solidFill>
                <a:latin typeface="Browallia New"/>
                <a:cs typeface="Browallia New"/>
              </a:endParaRPr>
            </a:p>
          </p:txBody>
        </p:sp>
        <p:sp>
          <p:nvSpPr>
            <p:cNvPr id="73" name="Rectangle 118"/>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err="1" smtClean="0">
                  <a:solidFill>
                    <a:prstClr val="black"/>
                  </a:solidFill>
                  <a:latin typeface="Browallia New"/>
                  <a:cs typeface="Browallia New"/>
                </a:rPr>
                <a:t>Div</a:t>
              </a:r>
              <a:r>
                <a:rPr lang="en-US" sz="1100" dirty="0" smtClean="0">
                  <a:solidFill>
                    <a:prstClr val="black"/>
                  </a:solidFill>
                  <a:latin typeface="Browallia New"/>
                  <a:cs typeface="Browallia New"/>
                </a:rPr>
                <a:t> Dir.</a:t>
              </a:r>
              <a:endParaRPr lang="en-US" sz="1100" dirty="0">
                <a:solidFill>
                  <a:prstClr val="black"/>
                </a:solidFill>
                <a:latin typeface="Browallia New"/>
                <a:cs typeface="Browallia New"/>
              </a:endParaRPr>
            </a:p>
          </p:txBody>
        </p:sp>
      </p:grpSp>
      <p:grpSp>
        <p:nvGrpSpPr>
          <p:cNvPr id="74" name="Group 123"/>
          <p:cNvGrpSpPr/>
          <p:nvPr/>
        </p:nvGrpSpPr>
        <p:grpSpPr>
          <a:xfrm>
            <a:off x="6574952" y="4165482"/>
            <a:ext cx="963798" cy="652985"/>
            <a:chOff x="1351010" y="1350198"/>
            <a:chExt cx="963798" cy="720840"/>
          </a:xfrm>
        </p:grpSpPr>
        <p:sp>
          <p:nvSpPr>
            <p:cNvPr id="75" name="Rectangle 124"/>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050" dirty="0" smtClean="0">
                  <a:solidFill>
                    <a:prstClr val="black"/>
                  </a:solidFill>
                  <a:latin typeface="Browallia New"/>
                  <a:cs typeface="Browallia New"/>
                </a:rPr>
                <a:t>Review audit plan</a:t>
              </a:r>
            </a:p>
            <a:p>
              <a:pPr algn="ctr" defTabSz="457200">
                <a:lnSpc>
                  <a:spcPct val="80000"/>
                </a:lnSpc>
              </a:pPr>
              <a:r>
                <a:rPr lang="en-US" sz="1050" dirty="0" smtClean="0">
                  <a:solidFill>
                    <a:prstClr val="black"/>
                  </a:solidFill>
                  <a:latin typeface="Browallia New"/>
                  <a:cs typeface="Browallia New"/>
                </a:rPr>
                <a:t>  methodology and</a:t>
              </a:r>
            </a:p>
            <a:p>
              <a:pPr algn="ctr" defTabSz="457200">
                <a:lnSpc>
                  <a:spcPct val="80000"/>
                </a:lnSpc>
              </a:pPr>
              <a:r>
                <a:rPr lang="en-US" sz="1050" dirty="0" smtClean="0">
                  <a:solidFill>
                    <a:prstClr val="black"/>
                  </a:solidFill>
                  <a:latin typeface="Browallia New"/>
                  <a:cs typeface="Browallia New"/>
                </a:rPr>
                <a:t> permission letter</a:t>
              </a:r>
              <a:endParaRPr lang="en-US" sz="1050" dirty="0">
                <a:solidFill>
                  <a:prstClr val="black"/>
                </a:solidFill>
                <a:latin typeface="Browallia New"/>
                <a:cs typeface="Browallia New"/>
              </a:endParaRPr>
            </a:p>
          </p:txBody>
        </p:sp>
        <p:sp>
          <p:nvSpPr>
            <p:cNvPr id="76" name="Rectangle 125"/>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Div. Dir.</a:t>
              </a:r>
              <a:endParaRPr lang="en-US" sz="1100" dirty="0">
                <a:solidFill>
                  <a:prstClr val="black"/>
                </a:solidFill>
                <a:latin typeface="Browallia New"/>
                <a:cs typeface="Browallia New"/>
              </a:endParaRPr>
            </a:p>
          </p:txBody>
        </p:sp>
      </p:grpSp>
      <p:cxnSp>
        <p:nvCxnSpPr>
          <p:cNvPr id="77" name="Straight Arrow Connector 127"/>
          <p:cNvCxnSpPr>
            <a:stCxn id="75" idx="3"/>
          </p:cNvCxnSpPr>
          <p:nvPr/>
        </p:nvCxnSpPr>
        <p:spPr>
          <a:xfrm>
            <a:off x="7538518" y="4568056"/>
            <a:ext cx="6935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Flowchart: Decision 17"/>
          <p:cNvSpPr/>
          <p:nvPr/>
        </p:nvSpPr>
        <p:spPr>
          <a:xfrm>
            <a:off x="8213763" y="4377902"/>
            <a:ext cx="778662" cy="440565"/>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200" dirty="0" smtClean="0">
                <a:solidFill>
                  <a:schemeClr val="tx1"/>
                </a:solidFill>
                <a:latin typeface="Browallia New"/>
                <a:cs typeface="Browallia New"/>
              </a:rPr>
              <a:t>approval</a:t>
            </a:r>
            <a:endParaRPr lang="en-US" sz="1200" dirty="0">
              <a:solidFill>
                <a:schemeClr val="tx1"/>
              </a:solidFill>
              <a:latin typeface="Browallia New"/>
              <a:cs typeface="Browallia New"/>
            </a:endParaRPr>
          </a:p>
        </p:txBody>
      </p:sp>
      <p:sp>
        <p:nvSpPr>
          <p:cNvPr id="79" name="Rectangle 131"/>
          <p:cNvSpPr/>
          <p:nvPr/>
        </p:nvSpPr>
        <p:spPr>
          <a:xfrm>
            <a:off x="8251743" y="4206753"/>
            <a:ext cx="585418" cy="240066"/>
          </a:xfrm>
          <a:prstGeom prst="rect">
            <a:avLst/>
          </a:prstGeom>
        </p:spPr>
        <p:txBody>
          <a:bodyPr wrap="none">
            <a:spAutoFit/>
          </a:bodyPr>
          <a:lstStyle/>
          <a:p>
            <a:pPr algn="ctr" defTabSz="457200">
              <a:lnSpc>
                <a:spcPct val="80000"/>
              </a:lnSpc>
            </a:pPr>
            <a:r>
              <a:rPr lang="en-US" sz="1200" dirty="0" smtClean="0">
                <a:solidFill>
                  <a:prstClr val="black"/>
                </a:solidFill>
                <a:latin typeface="Browallia New"/>
                <a:cs typeface="Browallia New"/>
              </a:rPr>
              <a:t>Dep</a:t>
            </a:r>
            <a:r>
              <a:rPr lang="th-TH" sz="1200" dirty="0" smtClean="0">
                <a:solidFill>
                  <a:prstClr val="black"/>
                </a:solidFill>
                <a:latin typeface="Browallia New"/>
                <a:cs typeface="Browallia New"/>
              </a:rPr>
              <a:t>.</a:t>
            </a:r>
            <a:r>
              <a:rPr lang="en-US" sz="1200" dirty="0" smtClean="0">
                <a:solidFill>
                  <a:prstClr val="black"/>
                </a:solidFill>
                <a:latin typeface="Browallia New"/>
                <a:cs typeface="Browallia New"/>
              </a:rPr>
              <a:t> Dir.</a:t>
            </a:r>
            <a:endParaRPr lang="en-US" sz="1200" dirty="0">
              <a:solidFill>
                <a:prstClr val="black"/>
              </a:solidFill>
              <a:latin typeface="Browallia New"/>
              <a:cs typeface="Browallia New"/>
            </a:endParaRPr>
          </a:p>
        </p:txBody>
      </p:sp>
      <p:cxnSp>
        <p:nvCxnSpPr>
          <p:cNvPr id="80" name="Elbow Connector 133"/>
          <p:cNvCxnSpPr>
            <a:stCxn id="78" idx="0"/>
            <a:endCxn id="57" idx="0"/>
          </p:cNvCxnSpPr>
          <p:nvPr/>
        </p:nvCxnSpPr>
        <p:spPr>
          <a:xfrm rot="16200000" flipV="1">
            <a:off x="6147753" y="1922560"/>
            <a:ext cx="209796" cy="4700887"/>
          </a:xfrm>
          <a:prstGeom prst="bentConnector3">
            <a:avLst>
              <a:gd name="adj1" fmla="val 208963"/>
            </a:avLst>
          </a:prstGeom>
          <a:ln w="6350" cmpd="sng">
            <a:tailEnd type="triangle" w="med" len="med"/>
          </a:ln>
        </p:spPr>
        <p:style>
          <a:lnRef idx="2">
            <a:schemeClr val="accent1"/>
          </a:lnRef>
          <a:fillRef idx="0">
            <a:schemeClr val="accent1"/>
          </a:fillRef>
          <a:effectRef idx="1">
            <a:schemeClr val="accent1"/>
          </a:effectRef>
          <a:fontRef idx="minor">
            <a:schemeClr val="tx1"/>
          </a:fontRef>
        </p:style>
      </p:cxnSp>
      <p:cxnSp>
        <p:nvCxnSpPr>
          <p:cNvPr id="81" name="Elbow Connector 135"/>
          <p:cNvCxnSpPr>
            <a:stCxn id="78" idx="2"/>
            <a:endCxn id="58" idx="0"/>
          </p:cNvCxnSpPr>
          <p:nvPr/>
        </p:nvCxnSpPr>
        <p:spPr>
          <a:xfrm rot="5400000">
            <a:off x="5221818" y="1921259"/>
            <a:ext cx="484069" cy="6278484"/>
          </a:xfrm>
          <a:prstGeom prst="bentConnector3">
            <a:avLst/>
          </a:prstGeom>
          <a:ln w="6350" cmpd="sng">
            <a:tailEnd type="triangle" w="med" len="med"/>
          </a:ln>
        </p:spPr>
        <p:style>
          <a:lnRef idx="2">
            <a:schemeClr val="accent1"/>
          </a:lnRef>
          <a:fillRef idx="0">
            <a:schemeClr val="accent1"/>
          </a:fillRef>
          <a:effectRef idx="1">
            <a:schemeClr val="accent1"/>
          </a:effectRef>
          <a:fontRef idx="minor">
            <a:schemeClr val="tx1"/>
          </a:fontRef>
        </p:style>
      </p:cxnSp>
      <p:sp>
        <p:nvSpPr>
          <p:cNvPr id="82" name="TextBox 136"/>
          <p:cNvSpPr txBox="1"/>
          <p:nvPr/>
        </p:nvSpPr>
        <p:spPr>
          <a:xfrm>
            <a:off x="7595202" y="3909481"/>
            <a:ext cx="460685" cy="169277"/>
          </a:xfrm>
          <a:prstGeom prst="rect">
            <a:avLst/>
          </a:prstGeom>
          <a:noFill/>
        </p:spPr>
        <p:txBody>
          <a:bodyPr wrap="square" lIns="0" tIns="0" rIns="0" bIns="0" rtlCol="0">
            <a:spAutoFit/>
          </a:bodyPr>
          <a:lstStyle/>
          <a:p>
            <a:pPr algn="ctr"/>
            <a:r>
              <a:rPr lang="en-US" sz="1100" i="1" dirty="0" smtClean="0">
                <a:solidFill>
                  <a:schemeClr val="accent5"/>
                </a:solidFill>
                <a:latin typeface="Browallia New"/>
                <a:cs typeface="Browallia New"/>
              </a:rPr>
              <a:t>No</a:t>
            </a:r>
            <a:endParaRPr lang="en-US" sz="1100" i="1" dirty="0">
              <a:solidFill>
                <a:schemeClr val="accent5"/>
              </a:solidFill>
              <a:latin typeface="Browallia New"/>
              <a:cs typeface="Browallia New"/>
            </a:endParaRPr>
          </a:p>
        </p:txBody>
      </p:sp>
      <p:sp>
        <p:nvSpPr>
          <p:cNvPr id="83" name="TextBox 137"/>
          <p:cNvSpPr txBox="1"/>
          <p:nvPr/>
        </p:nvSpPr>
        <p:spPr>
          <a:xfrm>
            <a:off x="7696168" y="4822681"/>
            <a:ext cx="460685" cy="169277"/>
          </a:xfrm>
          <a:prstGeom prst="rect">
            <a:avLst/>
          </a:prstGeom>
          <a:noFill/>
        </p:spPr>
        <p:txBody>
          <a:bodyPr wrap="square" lIns="0" tIns="0" rIns="0" bIns="0" rtlCol="0">
            <a:spAutoFit/>
          </a:bodyPr>
          <a:lstStyle/>
          <a:p>
            <a:pPr algn="ctr"/>
            <a:r>
              <a:rPr lang="en-US" sz="1100" i="1" dirty="0" smtClean="0">
                <a:solidFill>
                  <a:schemeClr val="accent5"/>
                </a:solidFill>
                <a:latin typeface="Browallia New"/>
                <a:cs typeface="Browallia New"/>
              </a:rPr>
              <a:t>Yes</a:t>
            </a:r>
            <a:endParaRPr lang="en-US" sz="1100" i="1" dirty="0">
              <a:solidFill>
                <a:schemeClr val="accent5"/>
              </a:solidFill>
              <a:latin typeface="Browallia New"/>
              <a:cs typeface="Browallia New"/>
            </a:endParaRPr>
          </a:p>
        </p:txBody>
      </p:sp>
      <p:cxnSp>
        <p:nvCxnSpPr>
          <p:cNvPr id="84" name="Straight Arrow Connector 141"/>
          <p:cNvCxnSpPr>
            <a:stCxn id="45" idx="3"/>
            <a:endCxn id="64" idx="1"/>
          </p:cNvCxnSpPr>
          <p:nvPr/>
        </p:nvCxnSpPr>
        <p:spPr>
          <a:xfrm>
            <a:off x="7090618" y="1937565"/>
            <a:ext cx="404099" cy="9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144"/>
          <p:cNvCxnSpPr>
            <a:stCxn id="64" idx="3"/>
            <a:endCxn id="66" idx="1"/>
          </p:cNvCxnSpPr>
          <p:nvPr/>
        </p:nvCxnSpPr>
        <p:spPr>
          <a:xfrm>
            <a:off x="8302915" y="1947001"/>
            <a:ext cx="3299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78"/>
          <p:cNvCxnSpPr>
            <a:stCxn id="72" idx="3"/>
            <a:endCxn id="25" idx="1"/>
          </p:cNvCxnSpPr>
          <p:nvPr/>
        </p:nvCxnSpPr>
        <p:spPr>
          <a:xfrm>
            <a:off x="4345014" y="3167286"/>
            <a:ext cx="556086" cy="1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0"/>
          <p:cNvCxnSpPr>
            <a:stCxn id="50" idx="3"/>
            <a:endCxn id="40" idx="1"/>
          </p:cNvCxnSpPr>
          <p:nvPr/>
        </p:nvCxnSpPr>
        <p:spPr>
          <a:xfrm>
            <a:off x="2769476" y="1943490"/>
            <a:ext cx="531370" cy="2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5"/>
          <p:cNvCxnSpPr/>
          <p:nvPr/>
        </p:nvCxnSpPr>
        <p:spPr>
          <a:xfrm>
            <a:off x="281536" y="6401663"/>
            <a:ext cx="8919868" cy="0"/>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9" name="Rectangle 104"/>
          <p:cNvSpPr/>
          <p:nvPr/>
        </p:nvSpPr>
        <p:spPr>
          <a:xfrm>
            <a:off x="9419701" y="485234"/>
            <a:ext cx="2481094" cy="343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600" b="1" i="1" dirty="0" smtClean="0">
                <a:solidFill>
                  <a:srgbClr val="0070C0"/>
                </a:solidFill>
                <a:latin typeface="Browallia New"/>
                <a:cs typeface="Browallia New"/>
              </a:rPr>
              <a:t>As-Is </a:t>
            </a:r>
            <a:r>
              <a:rPr lang="en-US" sz="1600" b="1" i="1" dirty="0">
                <a:solidFill>
                  <a:srgbClr val="0070C0"/>
                </a:solidFill>
                <a:latin typeface="Browallia New"/>
                <a:cs typeface="Browallia New"/>
              </a:rPr>
              <a:t>Process </a:t>
            </a:r>
            <a:r>
              <a:rPr lang="en-US" sz="1600" b="1" i="1" dirty="0" smtClean="0">
                <a:solidFill>
                  <a:srgbClr val="0070C0"/>
                </a:solidFill>
                <a:latin typeface="Browallia New"/>
                <a:cs typeface="Browallia New"/>
              </a:rPr>
              <a:t>Flow:</a:t>
            </a:r>
            <a:endParaRPr lang="en-US" sz="1600" b="1" i="1" dirty="0">
              <a:solidFill>
                <a:srgbClr val="0070C0"/>
              </a:solidFill>
              <a:latin typeface="Browallia New"/>
              <a:cs typeface="Browallia New"/>
            </a:endParaRPr>
          </a:p>
        </p:txBody>
      </p:sp>
    </p:spTree>
    <p:extLst>
      <p:ext uri="{BB962C8B-B14F-4D97-AF65-F5344CB8AC3E}">
        <p14:creationId xmlns:p14="http://schemas.microsoft.com/office/powerpoint/2010/main" val="2890178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lum bright="70000" contrast="-70000"/>
          </a:blip>
          <a:srcRect t="11770"/>
          <a:stretch/>
        </p:blipFill>
        <p:spPr>
          <a:xfrm>
            <a:off x="-1" y="0"/>
            <a:ext cx="12192000" cy="6858000"/>
          </a:xfrm>
          <a:prstGeom prst="rect">
            <a:avLst/>
          </a:prstGeom>
        </p:spPr>
      </p:pic>
      <p:sp>
        <p:nvSpPr>
          <p:cNvPr id="7" name="Content Placeholder 2"/>
          <p:cNvSpPr txBox="1">
            <a:spLocks/>
          </p:cNvSpPr>
          <p:nvPr/>
        </p:nvSpPr>
        <p:spPr>
          <a:xfrm>
            <a:off x="6722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8" name="Rectangle 104"/>
          <p:cNvSpPr/>
          <p:nvPr/>
        </p:nvSpPr>
        <p:spPr>
          <a:xfrm>
            <a:off x="225908" y="62075"/>
            <a:ext cx="4363273" cy="206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600" b="1" i="1" dirty="0" smtClean="0">
                <a:solidFill>
                  <a:srgbClr val="0070C0"/>
                </a:solidFill>
                <a:latin typeface="Browallia New"/>
                <a:cs typeface="Browallia New"/>
              </a:rPr>
              <a:t>As-Is </a:t>
            </a:r>
            <a:r>
              <a:rPr lang="en-US" sz="1600" b="1" i="1" dirty="0">
                <a:solidFill>
                  <a:srgbClr val="0070C0"/>
                </a:solidFill>
                <a:latin typeface="Browallia New"/>
                <a:cs typeface="Browallia New"/>
              </a:rPr>
              <a:t>Process </a:t>
            </a:r>
            <a:r>
              <a:rPr lang="en-US" sz="1600" b="1" i="1" dirty="0" smtClean="0">
                <a:solidFill>
                  <a:srgbClr val="0070C0"/>
                </a:solidFill>
                <a:latin typeface="Browallia New"/>
                <a:cs typeface="Browallia New"/>
              </a:rPr>
              <a:t>Flow:</a:t>
            </a:r>
            <a:endParaRPr lang="en-US" sz="1600" b="1" i="1" dirty="0">
              <a:solidFill>
                <a:srgbClr val="0070C0"/>
              </a:solidFill>
              <a:latin typeface="Browallia New"/>
              <a:cs typeface="Browallia New"/>
            </a:endParaRPr>
          </a:p>
        </p:txBody>
      </p:sp>
      <p:cxnSp>
        <p:nvCxnSpPr>
          <p:cNvPr id="62" name="Straight Arrow Connector 83"/>
          <p:cNvCxnSpPr/>
          <p:nvPr/>
        </p:nvCxnSpPr>
        <p:spPr>
          <a:xfrm>
            <a:off x="4333007" y="4570680"/>
            <a:ext cx="5846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Rectangle 104"/>
          <p:cNvSpPr/>
          <p:nvPr/>
        </p:nvSpPr>
        <p:spPr>
          <a:xfrm>
            <a:off x="9368901" y="485234"/>
            <a:ext cx="2481094" cy="343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600" b="1" i="1" dirty="0" smtClean="0">
                <a:solidFill>
                  <a:srgbClr val="0070C0"/>
                </a:solidFill>
                <a:latin typeface="Browallia New"/>
                <a:cs typeface="Browallia New"/>
              </a:rPr>
              <a:t>As-Is </a:t>
            </a:r>
            <a:r>
              <a:rPr lang="en-US" sz="1600" b="1" i="1" dirty="0">
                <a:solidFill>
                  <a:srgbClr val="0070C0"/>
                </a:solidFill>
                <a:latin typeface="Browallia New"/>
                <a:cs typeface="Browallia New"/>
              </a:rPr>
              <a:t>Process </a:t>
            </a:r>
            <a:r>
              <a:rPr lang="en-US" sz="1600" b="1" i="1" dirty="0" smtClean="0">
                <a:solidFill>
                  <a:srgbClr val="0070C0"/>
                </a:solidFill>
                <a:latin typeface="Browallia New"/>
                <a:cs typeface="Browallia New"/>
              </a:rPr>
              <a:t>Flow:</a:t>
            </a:r>
            <a:endParaRPr lang="en-US" sz="1600" b="1" i="1" dirty="0">
              <a:solidFill>
                <a:srgbClr val="0070C0"/>
              </a:solidFill>
              <a:latin typeface="Browallia New"/>
              <a:cs typeface="Browallia New"/>
            </a:endParaRPr>
          </a:p>
        </p:txBody>
      </p:sp>
      <p:sp>
        <p:nvSpPr>
          <p:cNvPr id="146" name="Rectangle 104"/>
          <p:cNvSpPr/>
          <p:nvPr/>
        </p:nvSpPr>
        <p:spPr>
          <a:xfrm>
            <a:off x="225908" y="62075"/>
            <a:ext cx="4363273" cy="206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600" b="1" i="1" dirty="0" smtClean="0">
                <a:solidFill>
                  <a:srgbClr val="0070C0"/>
                </a:solidFill>
                <a:latin typeface="Browallia New" panose="020B0604020202020204" pitchFamily="34" charset="-34"/>
                <a:cs typeface="Browallia New" panose="020B0604020202020204" pitchFamily="34" charset="-34"/>
              </a:rPr>
              <a:t>As-Is </a:t>
            </a:r>
            <a:r>
              <a:rPr lang="en-US" sz="1600" b="1" i="1" dirty="0">
                <a:solidFill>
                  <a:srgbClr val="0070C0"/>
                </a:solidFill>
                <a:latin typeface="Browallia New" panose="020B0604020202020204" pitchFamily="34" charset="-34"/>
                <a:cs typeface="Browallia New" panose="020B0604020202020204" pitchFamily="34" charset="-34"/>
              </a:rPr>
              <a:t>Process </a:t>
            </a:r>
            <a:r>
              <a:rPr lang="en-US" sz="1600" b="1" i="1" dirty="0" smtClean="0">
                <a:solidFill>
                  <a:srgbClr val="0070C0"/>
                </a:solidFill>
                <a:latin typeface="Browallia New" panose="020B0604020202020204" pitchFamily="34" charset="-34"/>
                <a:cs typeface="Browallia New" panose="020B0604020202020204" pitchFamily="34" charset="-34"/>
              </a:rPr>
              <a:t>Flow:</a:t>
            </a:r>
            <a:endParaRPr lang="en-US" sz="1600" b="1" i="1" dirty="0">
              <a:solidFill>
                <a:srgbClr val="0070C0"/>
              </a:solidFill>
              <a:latin typeface="Browallia New" panose="020B0604020202020204" pitchFamily="34" charset="-34"/>
              <a:cs typeface="Browallia New" panose="020B0604020202020204" pitchFamily="34" charset="-34"/>
            </a:endParaRPr>
          </a:p>
        </p:txBody>
      </p:sp>
      <p:graphicFrame>
        <p:nvGraphicFramePr>
          <p:cNvPr id="147" name="Table 62"/>
          <p:cNvGraphicFramePr>
            <a:graphicFrameLocks noGrp="1"/>
          </p:cNvGraphicFramePr>
          <p:nvPr>
            <p:extLst>
              <p:ext uri="{D42A27DB-BD31-4B8C-83A1-F6EECF244321}">
                <p14:modId xmlns:p14="http://schemas.microsoft.com/office/powerpoint/2010/main" val="2054700947"/>
              </p:ext>
            </p:extLst>
          </p:nvPr>
        </p:nvGraphicFramePr>
        <p:xfrm>
          <a:off x="335637" y="331166"/>
          <a:ext cx="4282204" cy="731520"/>
        </p:xfrm>
        <a:graphic>
          <a:graphicData uri="http://schemas.openxmlformats.org/drawingml/2006/table">
            <a:tbl>
              <a:tblPr firstRow="1" firstCol="1" bandRow="1">
                <a:tableStyleId>{638B1855-1B75-4FBE-930C-398BA8C253C6}</a:tableStyleId>
              </a:tblPr>
              <a:tblGrid>
                <a:gridCol w="1362428">
                  <a:extLst>
                    <a:ext uri="{9D8B030D-6E8A-4147-A177-3AD203B41FA5}">
                      <a16:colId xmlns="" xmlns:a16="http://schemas.microsoft.com/office/drawing/2014/main" val="20000"/>
                    </a:ext>
                  </a:extLst>
                </a:gridCol>
                <a:gridCol w="2541494">
                  <a:extLst>
                    <a:ext uri="{9D8B030D-6E8A-4147-A177-3AD203B41FA5}">
                      <a16:colId xmlns="" xmlns:a16="http://schemas.microsoft.com/office/drawing/2014/main" val="20001"/>
                    </a:ext>
                  </a:extLst>
                </a:gridCol>
                <a:gridCol w="378282">
                  <a:extLst>
                    <a:ext uri="{9D8B030D-6E8A-4147-A177-3AD203B41FA5}">
                      <a16:colId xmlns="" xmlns:a16="http://schemas.microsoft.com/office/drawing/2014/main" val="20002"/>
                    </a:ext>
                  </a:extLst>
                </a:gridCol>
              </a:tblGrid>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Main</a:t>
                      </a:r>
                      <a:r>
                        <a:rPr lang="en-US" sz="1600" b="1" baseline="0" dirty="0" smtClean="0">
                          <a:solidFill>
                            <a:schemeClr val="tx1"/>
                          </a:solidFill>
                          <a:effectLst/>
                          <a:latin typeface="Browallia New" panose="020B0604020202020204" pitchFamily="34" charset="-34"/>
                          <a:ea typeface="+mn-ea"/>
                          <a:cs typeface="Browallia New" panose="020B0604020202020204" pitchFamily="34" charset="-34"/>
                        </a:rPr>
                        <a:t> Mission</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gridSpan="2">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M4 Procurement</a:t>
                      </a:r>
                      <a:r>
                        <a:rPr lang="en-US" sz="1600" b="0" baseline="0" dirty="0" smtClean="0">
                          <a:solidFill>
                            <a:schemeClr val="bg2">
                              <a:lumMod val="50000"/>
                            </a:schemeClr>
                          </a:solidFill>
                          <a:latin typeface="Browallia New" panose="020B0604020202020204" pitchFamily="34" charset="-34"/>
                          <a:cs typeface="Browallia New" panose="020B0604020202020204" pitchFamily="34" charset="-34"/>
                        </a:rPr>
                        <a:t> Audit</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hMerge="1">
                  <a:txBody>
                    <a:bodyPr/>
                    <a:lstStyle/>
                    <a:p>
                      <a:endParaRPr lang="th-TH"/>
                    </a:p>
                  </a:txBody>
                  <a:tcPr/>
                </a:tc>
                <a:extLst>
                  <a:ext uri="{0D108BD9-81ED-4DB2-BD59-A6C34878D82A}">
                    <a16:rowId xmlns="" xmlns:a16="http://schemas.microsoft.com/office/drawing/2014/main" val="10000"/>
                  </a:ext>
                </a:extLst>
              </a:tr>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Stages</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nSpc>
                          <a:spcPct val="100000"/>
                        </a:lnSpc>
                      </a:pPr>
                      <a:r>
                        <a:rPr lang="en-US" sz="1800" b="0" dirty="0" smtClean="0">
                          <a:solidFill>
                            <a:schemeClr val="bg2">
                              <a:lumMod val="50000"/>
                            </a:schemeClr>
                          </a:solidFill>
                          <a:latin typeface="Browallia New" panose="020B0604020202020204" pitchFamily="34" charset="-34"/>
                          <a:cs typeface="Browallia New" panose="020B0604020202020204" pitchFamily="34" charset="-34"/>
                        </a:rPr>
                        <a:t>M4-01</a:t>
                      </a:r>
                      <a:r>
                        <a:rPr lang="en-US" sz="1800" b="0" baseline="0" dirty="0" smtClean="0">
                          <a:solidFill>
                            <a:schemeClr val="bg2">
                              <a:lumMod val="50000"/>
                            </a:schemeClr>
                          </a:solidFill>
                          <a:latin typeface="Browallia New" panose="020B0604020202020204" pitchFamily="34" charset="-34"/>
                          <a:cs typeface="Browallia New" panose="020B0604020202020204" pitchFamily="34" charset="-34"/>
                        </a:rPr>
                        <a:t> Planning phase</a:t>
                      </a:r>
                      <a:endParaRPr lang="th-TH" sz="1800" b="0" baseline="0" dirty="0" smtClean="0">
                        <a:solidFill>
                          <a:schemeClr val="bg2">
                            <a:lumMod val="50000"/>
                          </a:schemeClr>
                        </a:solidFill>
                        <a:latin typeface="Browallia New" panose="020B0604020202020204" pitchFamily="34" charset="-34"/>
                        <a:cs typeface="Browallia New" panose="020B0604020202020204" pitchFamily="34" charset="-34"/>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chemeClr val="bg2">
                              <a:lumMod val="50000"/>
                            </a:schemeClr>
                          </a:solidFill>
                          <a:latin typeface="Browallia New" panose="020B0604020202020204" pitchFamily="34" charset="-34"/>
                          <a:cs typeface="Browallia New" panose="020B0604020202020204" pitchFamily="34" charset="-34"/>
                        </a:rPr>
                        <a:t>(Mega Project Audit)</a:t>
                      </a:r>
                      <a:endParaRPr lang="th-TH" sz="1400" b="0" dirty="0" smtClean="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p</a:t>
                      </a:r>
                      <a:r>
                        <a:rPr lang="th-TH" sz="1600" b="0" dirty="0" smtClean="0">
                          <a:solidFill>
                            <a:schemeClr val="bg2">
                              <a:lumMod val="50000"/>
                            </a:schemeClr>
                          </a:solidFill>
                          <a:latin typeface="Browallia New" panose="020B0604020202020204" pitchFamily="34" charset="-34"/>
                          <a:cs typeface="Browallia New" panose="020B0604020202020204" pitchFamily="34" charset="-34"/>
                        </a:rPr>
                        <a:t>.</a:t>
                      </a:r>
                      <a:r>
                        <a:rPr lang="en-US" sz="1600" b="0" dirty="0" smtClean="0">
                          <a:solidFill>
                            <a:schemeClr val="bg2">
                              <a:lumMod val="50000"/>
                            </a:schemeClr>
                          </a:solidFill>
                          <a:latin typeface="Browallia New" panose="020B0604020202020204" pitchFamily="34" charset="-34"/>
                          <a:cs typeface="Browallia New" panose="020B0604020202020204" pitchFamily="34" charset="-34"/>
                        </a:rPr>
                        <a:t>2</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148" name="Rectangle 24"/>
          <p:cNvSpPr/>
          <p:nvPr/>
        </p:nvSpPr>
        <p:spPr>
          <a:xfrm>
            <a:off x="354182" y="1167647"/>
            <a:ext cx="8769050" cy="240297"/>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a:solidFill>
                  <a:srgbClr val="000000"/>
                </a:solidFill>
                <a:latin typeface="Browallia New"/>
                <a:cs typeface="Browallia New"/>
              </a:rPr>
              <a:t>Procurement Audit Office 1-5</a:t>
            </a:r>
            <a:endParaRPr lang="th-TH" sz="1400" b="1" dirty="0">
              <a:solidFill>
                <a:srgbClr val="000000"/>
              </a:solidFill>
              <a:latin typeface="Browallia New"/>
              <a:cs typeface="Browallia New"/>
            </a:endParaRPr>
          </a:p>
        </p:txBody>
      </p:sp>
      <p:sp>
        <p:nvSpPr>
          <p:cNvPr id="149" name="Rectangle 10"/>
          <p:cNvSpPr/>
          <p:nvPr/>
        </p:nvSpPr>
        <p:spPr>
          <a:xfrm>
            <a:off x="261831" y="5913118"/>
            <a:ext cx="2786312"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 code 100</a:t>
            </a:r>
            <a:r>
              <a:rPr lang="th-TH" sz="1150" dirty="0">
                <a:solidFill>
                  <a:prstClr val="black"/>
                </a:solidFill>
                <a:latin typeface="Browallia New"/>
                <a:cs typeface="Browallia New"/>
              </a:rPr>
              <a:t> – </a:t>
            </a:r>
            <a:r>
              <a:rPr lang="en-US" sz="1150" dirty="0">
                <a:solidFill>
                  <a:prstClr val="black"/>
                </a:solidFill>
                <a:latin typeface="Browallia New"/>
                <a:cs typeface="Browallia New"/>
              </a:rPr>
              <a:t>140</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 code 200</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a:t>
            </a:r>
            <a:r>
              <a:rPr lang="th-TH" sz="1150" dirty="0">
                <a:solidFill>
                  <a:prstClr val="black"/>
                </a:solidFill>
                <a:latin typeface="Browallia New"/>
                <a:cs typeface="Browallia New"/>
              </a:rPr>
              <a:t> </a:t>
            </a:r>
            <a:r>
              <a:rPr lang="en-US" sz="1150" dirty="0">
                <a:solidFill>
                  <a:prstClr val="black"/>
                </a:solidFill>
                <a:latin typeface="Browallia New"/>
                <a:cs typeface="Browallia New"/>
              </a:rPr>
              <a:t>code 230</a:t>
            </a:r>
          </a:p>
          <a:p>
            <a:pPr defTabSz="457200">
              <a:lnSpc>
                <a:spcPct val="70000"/>
              </a:lnSpc>
            </a:pPr>
            <a:r>
              <a:rPr lang="en-US" sz="1150" dirty="0" smtClean="0">
                <a:solidFill>
                  <a:prstClr val="black"/>
                </a:solidFill>
                <a:latin typeface="Browallia New" panose="020B0604020202020204" pitchFamily="34" charset="-34"/>
                <a:cs typeface="Browallia New" panose="020B0604020202020204" pitchFamily="34" charset="-34"/>
              </a:rPr>
              <a:t>  </a:t>
            </a: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150" name="Rectangle 11"/>
          <p:cNvSpPr/>
          <p:nvPr/>
        </p:nvSpPr>
        <p:spPr>
          <a:xfrm>
            <a:off x="3099069" y="5897173"/>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1 – 40 </a:t>
            </a:r>
          </a:p>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400 </a:t>
            </a:r>
          </a:p>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4000 - 4200 </a:t>
            </a:r>
          </a:p>
          <a:p>
            <a:pPr defTabSz="457200">
              <a:lnSpc>
                <a:spcPct val="70000"/>
              </a:lnSpc>
            </a:pP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151" name="Rectangle 12"/>
          <p:cNvSpPr/>
          <p:nvPr/>
        </p:nvSpPr>
        <p:spPr>
          <a:xfrm>
            <a:off x="152580" y="5583830"/>
            <a:ext cx="3239990" cy="364715"/>
          </a:xfrm>
          <a:prstGeom prst="rect">
            <a:avLst/>
          </a:prstGeom>
        </p:spPr>
        <p:txBody>
          <a:bodyPr wrap="none">
            <a:spAutoFit/>
          </a:bodyPr>
          <a:lstStyle/>
          <a:p>
            <a:pPr defTabSz="457200">
              <a:lnSpc>
                <a:spcPct val="70000"/>
              </a:lnSpc>
            </a:pPr>
            <a:r>
              <a:rPr lang="en-US" sz="1200" b="1" dirty="0">
                <a:latin typeface="Browallia New"/>
                <a:ea typeface="Calibri" panose="020F0502020204030204" pitchFamily="34" charset="0"/>
                <a:cs typeface="Browallia New"/>
              </a:rPr>
              <a:t>rules /regulations/ standards/ principles/ guidelines/ handbooks</a:t>
            </a:r>
            <a:r>
              <a:rPr lang="th-TH" sz="1200" b="1" dirty="0">
                <a:latin typeface="Browallia New"/>
                <a:ea typeface="Calibri" panose="020F0502020204030204" pitchFamily="34" charset="0"/>
                <a:cs typeface="Browallia New"/>
              </a:rPr>
              <a:t> </a:t>
            </a:r>
            <a:endParaRPr lang="en-US" sz="1200" b="1" dirty="0">
              <a:solidFill>
                <a:prstClr val="black"/>
              </a:solidFill>
              <a:latin typeface="Browallia New"/>
              <a:cs typeface="Browallia New"/>
            </a:endParaRPr>
          </a:p>
          <a:p>
            <a:pPr defTabSz="457200">
              <a:lnSpc>
                <a:spcPct val="70000"/>
              </a:lnSpc>
            </a:pPr>
            <a:endParaRPr lang="en-US" sz="1200" b="1" dirty="0">
              <a:solidFill>
                <a:prstClr val="black"/>
              </a:solidFill>
              <a:latin typeface="Browallia New" panose="020B0604020202020204" pitchFamily="34" charset="-34"/>
              <a:cs typeface="Browallia New" panose="020B0604020202020204" pitchFamily="34" charset="-34"/>
            </a:endParaRPr>
          </a:p>
        </p:txBody>
      </p:sp>
      <p:sp>
        <p:nvSpPr>
          <p:cNvPr id="152" name="Rectangle 13"/>
          <p:cNvSpPr/>
          <p:nvPr/>
        </p:nvSpPr>
        <p:spPr>
          <a:xfrm>
            <a:off x="5615572" y="5882603"/>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Public procurement audit guideline</a:t>
            </a:r>
            <a:endParaRPr lang="th-TH" sz="1150" dirty="0">
              <a:solidFill>
                <a:prstClr val="black"/>
              </a:solidFill>
              <a:latin typeface="Browallia New"/>
              <a:cs typeface="Browallia New"/>
            </a:endParaRPr>
          </a:p>
          <a:p>
            <a:pPr defTabSz="457200">
              <a:lnSpc>
                <a:spcPct val="70000"/>
              </a:lnSpc>
            </a:pPr>
            <a:endParaRPr lang="en-US" sz="1150" dirty="0">
              <a:solidFill>
                <a:prstClr val="black"/>
              </a:solidFill>
              <a:latin typeface="Browallia New" panose="020B0604020202020204" pitchFamily="34" charset="-34"/>
              <a:cs typeface="Browallia New" panose="020B0604020202020204" pitchFamily="34" charset="-34"/>
            </a:endParaRPr>
          </a:p>
          <a:p>
            <a:pPr defTabSz="457200">
              <a:lnSpc>
                <a:spcPct val="70000"/>
              </a:lnSpc>
            </a:pPr>
            <a:r>
              <a:rPr lang="en-US" sz="1150" dirty="0">
                <a:solidFill>
                  <a:prstClr val="black"/>
                </a:solidFill>
                <a:latin typeface="Browallia New" panose="020B0604020202020204" pitchFamily="34" charset="-34"/>
                <a:cs typeface="Browallia New" panose="020B0604020202020204" pitchFamily="34" charset="-34"/>
              </a:rPr>
              <a:t> </a:t>
            </a:r>
          </a:p>
          <a:p>
            <a:pPr defTabSz="457200">
              <a:lnSpc>
                <a:spcPct val="70000"/>
              </a:lnSpc>
            </a:pPr>
            <a:endParaRPr lang="en-US" sz="1150" dirty="0">
              <a:solidFill>
                <a:prstClr val="black"/>
              </a:solidFill>
              <a:latin typeface="Browallia New" panose="020B0604020202020204" pitchFamily="34" charset="-34"/>
              <a:cs typeface="Browallia New" panose="020B0604020202020204" pitchFamily="34" charset="-34"/>
            </a:endParaRPr>
          </a:p>
        </p:txBody>
      </p:sp>
      <p:grpSp>
        <p:nvGrpSpPr>
          <p:cNvPr id="153" name="Group 14"/>
          <p:cNvGrpSpPr/>
          <p:nvPr/>
        </p:nvGrpSpPr>
        <p:grpSpPr>
          <a:xfrm>
            <a:off x="2986596" y="1851605"/>
            <a:ext cx="963798" cy="652985"/>
            <a:chOff x="1351010" y="1350198"/>
            <a:chExt cx="963798" cy="720840"/>
          </a:xfrm>
        </p:grpSpPr>
        <p:sp>
          <p:nvSpPr>
            <p:cNvPr id="154" name="Rectangle 15"/>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Develop audit</a:t>
              </a:r>
            </a:p>
            <a:p>
              <a:pPr algn="ctr" defTabSz="457200">
                <a:lnSpc>
                  <a:spcPct val="80000"/>
                </a:lnSpc>
              </a:pPr>
              <a:r>
                <a:rPr lang="en-US" sz="1100" dirty="0">
                  <a:solidFill>
                    <a:prstClr val="black"/>
                  </a:solidFill>
                  <a:latin typeface="Browallia New"/>
                  <a:cs typeface="Browallia New"/>
                </a:rPr>
                <a:t> year plan</a:t>
              </a:r>
            </a:p>
          </p:txBody>
        </p:sp>
        <p:sp>
          <p:nvSpPr>
            <p:cNvPr id="155" name="Rectangle 16"/>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Auditor</a:t>
              </a:r>
              <a:endParaRPr lang="en-US" sz="1100" dirty="0">
                <a:solidFill>
                  <a:prstClr val="black"/>
                </a:solidFill>
                <a:latin typeface="Browallia New" panose="020B0604020202020204" pitchFamily="34" charset="-34"/>
                <a:cs typeface="Browallia New" panose="020B0604020202020204" pitchFamily="34" charset="-34"/>
              </a:endParaRPr>
            </a:p>
          </p:txBody>
        </p:sp>
      </p:grpSp>
      <p:sp>
        <p:nvSpPr>
          <p:cNvPr id="156" name="Flowchart: Decision 17"/>
          <p:cNvSpPr/>
          <p:nvPr/>
        </p:nvSpPr>
        <p:spPr>
          <a:xfrm>
            <a:off x="5793744" y="2010335"/>
            <a:ext cx="774493" cy="510258"/>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200" dirty="0" smtClean="0">
                <a:solidFill>
                  <a:schemeClr val="tx1"/>
                </a:solidFill>
                <a:latin typeface="Browallia New" panose="020B0604020202020204" pitchFamily="34" charset="-34"/>
                <a:cs typeface="Browallia New" panose="020B0604020202020204" pitchFamily="34" charset="-34"/>
              </a:rPr>
              <a:t>approval</a:t>
            </a:r>
            <a:endParaRPr lang="en-US" sz="1200" dirty="0">
              <a:solidFill>
                <a:schemeClr val="tx1"/>
              </a:solidFill>
              <a:latin typeface="Browallia New" panose="020B0604020202020204" pitchFamily="34" charset="-34"/>
              <a:cs typeface="Browallia New" panose="020B0604020202020204" pitchFamily="34" charset="-34"/>
            </a:endParaRPr>
          </a:p>
        </p:txBody>
      </p:sp>
      <p:sp>
        <p:nvSpPr>
          <p:cNvPr id="157" name="Rectangle 18"/>
          <p:cNvSpPr/>
          <p:nvPr/>
        </p:nvSpPr>
        <p:spPr>
          <a:xfrm>
            <a:off x="5905771" y="1859369"/>
            <a:ext cx="585417" cy="249299"/>
          </a:xfrm>
          <a:prstGeom prst="rect">
            <a:avLst/>
          </a:prstGeom>
        </p:spPr>
        <p:txBody>
          <a:bodyPr wrap="none">
            <a:spAutoFit/>
          </a:bodyPr>
          <a:lstStyle/>
          <a:p>
            <a:pPr algn="ctr" defTabSz="457200">
              <a:lnSpc>
                <a:spcPct val="80000"/>
              </a:lnSpc>
            </a:pPr>
            <a:r>
              <a:rPr lang="en-US" sz="1200" dirty="0">
                <a:solidFill>
                  <a:prstClr val="black"/>
                </a:solidFill>
                <a:latin typeface="Browallia New"/>
                <a:cs typeface="Browallia New"/>
              </a:rPr>
              <a:t>Dep. Dir.</a:t>
            </a:r>
          </a:p>
        </p:txBody>
      </p:sp>
      <p:sp>
        <p:nvSpPr>
          <p:cNvPr id="158" name="Flowchart: Magnetic Disk 26"/>
          <p:cNvSpPr/>
          <p:nvPr/>
        </p:nvSpPr>
        <p:spPr>
          <a:xfrm>
            <a:off x="6810469" y="2355301"/>
            <a:ext cx="277392" cy="169196"/>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9" name="Flowchart: Document 27"/>
          <p:cNvSpPr/>
          <p:nvPr/>
        </p:nvSpPr>
        <p:spPr>
          <a:xfrm>
            <a:off x="8369529" y="2009280"/>
            <a:ext cx="780933" cy="468983"/>
          </a:xfrm>
          <a:prstGeom prst="flowChart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Year plan</a:t>
            </a:r>
            <a:endParaRPr lang="en-US" sz="1100" dirty="0">
              <a:solidFill>
                <a:prstClr val="black"/>
              </a:solidFill>
              <a:latin typeface="Browallia New" panose="020B0604020202020204" pitchFamily="34" charset="-34"/>
              <a:cs typeface="Browallia New" panose="020B0604020202020204" pitchFamily="34" charset="-34"/>
            </a:endParaRPr>
          </a:p>
        </p:txBody>
      </p:sp>
      <p:cxnSp>
        <p:nvCxnSpPr>
          <p:cNvPr id="160" name="Straight Arrow Connector 4"/>
          <p:cNvCxnSpPr>
            <a:stCxn id="154" idx="3"/>
          </p:cNvCxnSpPr>
          <p:nvPr/>
        </p:nvCxnSpPr>
        <p:spPr>
          <a:xfrm flipV="1">
            <a:off x="3950162" y="2250822"/>
            <a:ext cx="523335" cy="3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6"/>
          <p:cNvCxnSpPr>
            <a:stCxn id="156" idx="3"/>
          </p:cNvCxnSpPr>
          <p:nvPr/>
        </p:nvCxnSpPr>
        <p:spPr>
          <a:xfrm flipV="1">
            <a:off x="6568237" y="2243237"/>
            <a:ext cx="333481" cy="22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30"/>
          <p:cNvCxnSpPr>
            <a:endCxn id="159" idx="1"/>
          </p:cNvCxnSpPr>
          <p:nvPr/>
        </p:nvCxnSpPr>
        <p:spPr>
          <a:xfrm>
            <a:off x="7865284" y="2243237"/>
            <a:ext cx="504245" cy="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32"/>
          <p:cNvCxnSpPr>
            <a:stCxn id="156" idx="2"/>
            <a:endCxn id="154" idx="2"/>
          </p:cNvCxnSpPr>
          <p:nvPr/>
        </p:nvCxnSpPr>
        <p:spPr>
          <a:xfrm rot="5400000" flipH="1">
            <a:off x="4816683" y="1156286"/>
            <a:ext cx="16003" cy="2712612"/>
          </a:xfrm>
          <a:prstGeom prst="bentConnector3">
            <a:avLst>
              <a:gd name="adj1" fmla="val -1428482"/>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TextBox 38"/>
          <p:cNvSpPr txBox="1"/>
          <p:nvPr/>
        </p:nvSpPr>
        <p:spPr>
          <a:xfrm>
            <a:off x="6406294" y="2041954"/>
            <a:ext cx="460685" cy="169277"/>
          </a:xfrm>
          <a:prstGeom prst="rect">
            <a:avLst/>
          </a:prstGeom>
          <a:noFill/>
        </p:spPr>
        <p:txBody>
          <a:bodyPr wrap="square" lIns="0" tIns="0" rIns="0" bIns="0" rtlCol="0">
            <a:spAutoFit/>
          </a:bodyPr>
          <a:lstStyle/>
          <a:p>
            <a:pPr algn="ctr"/>
            <a:r>
              <a:rPr lang="en-US" sz="1100" i="1" dirty="0" smtClean="0">
                <a:solidFill>
                  <a:schemeClr val="accent5"/>
                </a:solidFill>
                <a:latin typeface="Browallia New" panose="020B0604020202020204" pitchFamily="34" charset="-34"/>
                <a:cs typeface="Browallia New" panose="020B0604020202020204" pitchFamily="34" charset="-34"/>
              </a:rPr>
              <a:t>yes</a:t>
            </a:r>
            <a:endParaRPr lang="en-US" sz="1100" i="1" dirty="0">
              <a:solidFill>
                <a:schemeClr val="accent5"/>
              </a:solidFill>
              <a:latin typeface="Browallia New" panose="020B0604020202020204" pitchFamily="34" charset="-34"/>
              <a:cs typeface="Browallia New" panose="020B0604020202020204" pitchFamily="34" charset="-34"/>
            </a:endParaRPr>
          </a:p>
        </p:txBody>
      </p:sp>
      <p:sp>
        <p:nvSpPr>
          <p:cNvPr id="165" name="TextBox 39"/>
          <p:cNvSpPr txBox="1"/>
          <p:nvPr/>
        </p:nvSpPr>
        <p:spPr>
          <a:xfrm>
            <a:off x="5033893" y="2608298"/>
            <a:ext cx="460685" cy="169277"/>
          </a:xfrm>
          <a:prstGeom prst="rect">
            <a:avLst/>
          </a:prstGeom>
          <a:noFill/>
        </p:spPr>
        <p:txBody>
          <a:bodyPr wrap="square" lIns="0" tIns="0" rIns="0" bIns="0" rtlCol="0">
            <a:spAutoFit/>
          </a:bodyPr>
          <a:lstStyle/>
          <a:p>
            <a:pPr algn="ctr"/>
            <a:r>
              <a:rPr lang="en-US" sz="1100" i="1" dirty="0" smtClean="0">
                <a:solidFill>
                  <a:schemeClr val="accent5"/>
                </a:solidFill>
                <a:latin typeface="Browallia New" panose="020B0604020202020204" pitchFamily="34" charset="-34"/>
                <a:cs typeface="Browallia New" panose="020B0604020202020204" pitchFamily="34" charset="-34"/>
              </a:rPr>
              <a:t>no</a:t>
            </a:r>
            <a:endParaRPr lang="en-US" sz="1100" i="1" dirty="0">
              <a:solidFill>
                <a:schemeClr val="accent5"/>
              </a:solidFill>
              <a:latin typeface="Browallia New" panose="020B0604020202020204" pitchFamily="34" charset="-34"/>
              <a:cs typeface="Browallia New" panose="020B0604020202020204" pitchFamily="34" charset="-34"/>
            </a:endParaRPr>
          </a:p>
        </p:txBody>
      </p:sp>
      <p:grpSp>
        <p:nvGrpSpPr>
          <p:cNvPr id="166" name="Group 61"/>
          <p:cNvGrpSpPr/>
          <p:nvPr/>
        </p:nvGrpSpPr>
        <p:grpSpPr>
          <a:xfrm>
            <a:off x="2249234" y="3901126"/>
            <a:ext cx="960120" cy="652985"/>
            <a:chOff x="1351010" y="1350198"/>
            <a:chExt cx="963798" cy="720840"/>
          </a:xfrm>
        </p:grpSpPr>
        <p:sp>
          <p:nvSpPr>
            <p:cNvPr id="167" name="Rectangle 63"/>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Develop necessary </a:t>
              </a:r>
            </a:p>
            <a:p>
              <a:pPr algn="ctr" defTabSz="457200">
                <a:lnSpc>
                  <a:spcPct val="80000"/>
                </a:lnSpc>
              </a:pPr>
              <a:r>
                <a:rPr lang="en-US" sz="1100" dirty="0">
                  <a:solidFill>
                    <a:prstClr val="black"/>
                  </a:solidFill>
                  <a:latin typeface="Browallia New"/>
                  <a:cs typeface="Browallia New"/>
                </a:rPr>
                <a:t>Permission letter for</a:t>
              </a:r>
              <a:endParaRPr lang="th-TH" sz="1100" dirty="0">
                <a:solidFill>
                  <a:prstClr val="black"/>
                </a:solidFill>
                <a:latin typeface="Browallia New"/>
                <a:cs typeface="Browallia New"/>
              </a:endParaRPr>
            </a:p>
            <a:p>
              <a:pPr algn="ctr" defTabSz="457200">
                <a:lnSpc>
                  <a:spcPct val="80000"/>
                </a:lnSpc>
              </a:pPr>
              <a:r>
                <a:rPr lang="en-US" sz="1100" dirty="0">
                  <a:solidFill>
                    <a:prstClr val="black"/>
                  </a:solidFill>
                  <a:latin typeface="Browallia New"/>
                  <a:cs typeface="Browallia New"/>
                </a:rPr>
                <a:t>engagement</a:t>
              </a:r>
              <a:endParaRPr lang="th-TH" sz="1100" dirty="0">
                <a:solidFill>
                  <a:prstClr val="black"/>
                </a:solidFill>
                <a:latin typeface="Browallia New"/>
                <a:cs typeface="Browallia New"/>
              </a:endParaRPr>
            </a:p>
          </p:txBody>
        </p:sp>
        <p:sp>
          <p:nvSpPr>
            <p:cNvPr id="168" name="Rectangle 64"/>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Auditor</a:t>
              </a:r>
              <a:endParaRPr lang="en-US" sz="1100" dirty="0">
                <a:solidFill>
                  <a:prstClr val="black"/>
                </a:solidFill>
                <a:latin typeface="Browallia New" panose="020B0604020202020204" pitchFamily="34" charset="-34"/>
                <a:cs typeface="Browallia New" panose="020B0604020202020204" pitchFamily="34" charset="-34"/>
              </a:endParaRPr>
            </a:p>
          </p:txBody>
        </p:sp>
      </p:grpSp>
      <p:grpSp>
        <p:nvGrpSpPr>
          <p:cNvPr id="169" name="Group 65"/>
          <p:cNvGrpSpPr/>
          <p:nvPr/>
        </p:nvGrpSpPr>
        <p:grpSpPr>
          <a:xfrm>
            <a:off x="344173" y="3901126"/>
            <a:ext cx="963798" cy="652985"/>
            <a:chOff x="1351010" y="1350198"/>
            <a:chExt cx="963798" cy="720840"/>
          </a:xfrm>
        </p:grpSpPr>
        <p:sp>
          <p:nvSpPr>
            <p:cNvPr id="170" name="Rectangle 66"/>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Develop audit plan</a:t>
              </a:r>
            </a:p>
            <a:p>
              <a:pPr algn="ctr" defTabSz="457200">
                <a:lnSpc>
                  <a:spcPct val="80000"/>
                </a:lnSpc>
              </a:pPr>
              <a:r>
                <a:rPr lang="en-US" sz="1100" dirty="0">
                  <a:solidFill>
                    <a:prstClr val="black"/>
                  </a:solidFill>
                  <a:latin typeface="Browallia New"/>
                  <a:cs typeface="Browallia New"/>
                </a:rPr>
                <a:t> and methodology</a:t>
              </a:r>
            </a:p>
          </p:txBody>
        </p:sp>
        <p:sp>
          <p:nvSpPr>
            <p:cNvPr id="171" name="Rectangle 67"/>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Auditor</a:t>
              </a:r>
              <a:endParaRPr lang="en-US" sz="1100" dirty="0">
                <a:solidFill>
                  <a:prstClr val="black"/>
                </a:solidFill>
                <a:latin typeface="Browallia New" panose="020B0604020202020204" pitchFamily="34" charset="-34"/>
                <a:cs typeface="Browallia New" panose="020B0604020202020204" pitchFamily="34" charset="-34"/>
              </a:endParaRPr>
            </a:p>
          </p:txBody>
        </p:sp>
      </p:grpSp>
      <p:sp>
        <p:nvSpPr>
          <p:cNvPr id="172" name="Flowchart: Multidocument 68"/>
          <p:cNvSpPr/>
          <p:nvPr/>
        </p:nvSpPr>
        <p:spPr>
          <a:xfrm>
            <a:off x="7723544" y="4062536"/>
            <a:ext cx="840130" cy="514730"/>
          </a:xfrm>
          <a:prstGeom prst="flowChartMulti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1300" dirty="0">
              <a:solidFill>
                <a:prstClr val="black"/>
              </a:solidFill>
              <a:latin typeface="Browallia New" panose="020B0604020202020204" pitchFamily="34" charset="-34"/>
              <a:cs typeface="Browallia New" panose="020B0604020202020204" pitchFamily="34" charset="-34"/>
            </a:endParaRPr>
          </a:p>
        </p:txBody>
      </p:sp>
      <p:sp>
        <p:nvSpPr>
          <p:cNvPr id="173" name="TextBox 69"/>
          <p:cNvSpPr txBox="1"/>
          <p:nvPr/>
        </p:nvSpPr>
        <p:spPr>
          <a:xfrm>
            <a:off x="7598172" y="4616622"/>
            <a:ext cx="1487908" cy="346249"/>
          </a:xfrm>
          <a:prstGeom prst="rect">
            <a:avLst/>
          </a:prstGeom>
          <a:noFill/>
        </p:spPr>
        <p:txBody>
          <a:bodyPr wrap="none" rtlCol="0">
            <a:spAutoFit/>
          </a:bodyPr>
          <a:lstStyle/>
          <a:p>
            <a:pPr defTabSz="457200">
              <a:lnSpc>
                <a:spcPct val="80000"/>
              </a:lnSpc>
            </a:pPr>
            <a:r>
              <a:rPr lang="th-TH" sz="1000" dirty="0">
                <a:latin typeface="Browallia New"/>
                <a:cs typeface="Browallia New"/>
              </a:rPr>
              <a:t>- </a:t>
            </a:r>
            <a:r>
              <a:rPr lang="en-US" sz="1000" dirty="0">
                <a:solidFill>
                  <a:prstClr val="black"/>
                </a:solidFill>
                <a:latin typeface="Browallia New"/>
                <a:cs typeface="Browallia New"/>
              </a:rPr>
              <a:t>Permission letter for engagement</a:t>
            </a:r>
            <a:endParaRPr lang="th-TH" sz="1000" dirty="0">
              <a:latin typeface="Browallia New"/>
              <a:cs typeface="Browallia New"/>
            </a:endParaRPr>
          </a:p>
          <a:p>
            <a:pPr defTabSz="457200">
              <a:lnSpc>
                <a:spcPct val="80000"/>
              </a:lnSpc>
            </a:pPr>
            <a:r>
              <a:rPr lang="th-TH" sz="1000" dirty="0">
                <a:latin typeface="Browallia New"/>
                <a:cs typeface="Browallia New"/>
              </a:rPr>
              <a:t>- </a:t>
            </a:r>
            <a:r>
              <a:rPr lang="en-US" sz="1000" dirty="0">
                <a:solidFill>
                  <a:prstClr val="black"/>
                </a:solidFill>
                <a:latin typeface="Browallia New"/>
                <a:cs typeface="Browallia New"/>
              </a:rPr>
              <a:t>Audit plan and methodology</a:t>
            </a:r>
          </a:p>
        </p:txBody>
      </p:sp>
      <p:cxnSp>
        <p:nvCxnSpPr>
          <p:cNvPr id="174" name="Straight Arrow Connector 83"/>
          <p:cNvCxnSpPr>
            <a:stCxn id="170" idx="3"/>
            <a:endCxn id="167" idx="1"/>
          </p:cNvCxnSpPr>
          <p:nvPr/>
        </p:nvCxnSpPr>
        <p:spPr>
          <a:xfrm>
            <a:off x="1307739" y="4303700"/>
            <a:ext cx="941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5" name="Flowchart: Off-page Connector 35"/>
          <p:cNvSpPr/>
          <p:nvPr/>
        </p:nvSpPr>
        <p:spPr>
          <a:xfrm>
            <a:off x="545964" y="2081298"/>
            <a:ext cx="359577" cy="343815"/>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ysClr val="windowText" lastClr="000000"/>
                </a:solidFill>
                <a:latin typeface="Browallia New" panose="020B0604020202020204" pitchFamily="34" charset="-34"/>
                <a:cs typeface="Browallia New" panose="020B0604020202020204" pitchFamily="34" charset="-34"/>
              </a:rPr>
              <a:t>M4-</a:t>
            </a:r>
            <a:r>
              <a:rPr lang="en-US" sz="1200" b="1" dirty="0" smtClean="0">
                <a:solidFill>
                  <a:sysClr val="windowText" lastClr="000000"/>
                </a:solidFill>
                <a:latin typeface="Browallia New" panose="020B0604020202020204" pitchFamily="34" charset="-34"/>
                <a:cs typeface="Browallia New" panose="020B0604020202020204" pitchFamily="34" charset="-34"/>
              </a:rPr>
              <a:t>01</a:t>
            </a:r>
          </a:p>
          <a:p>
            <a:pPr algn="ctr"/>
            <a:r>
              <a:rPr lang="en-US" sz="1200" b="1" dirty="0">
                <a:solidFill>
                  <a:sysClr val="windowText" lastClr="000000"/>
                </a:solidFill>
                <a:latin typeface="Browallia New" panose="020B0604020202020204" pitchFamily="34" charset="-34"/>
                <a:cs typeface="Browallia New" panose="020B0604020202020204" pitchFamily="34" charset="-34"/>
              </a:rPr>
              <a:t>p</a:t>
            </a:r>
            <a:r>
              <a:rPr lang="th-TH" sz="1200" b="1" dirty="0" smtClean="0">
                <a:solidFill>
                  <a:sysClr val="windowText" lastClr="000000"/>
                </a:solidFill>
                <a:latin typeface="Browallia New" panose="020B0604020202020204" pitchFamily="34" charset="-34"/>
                <a:cs typeface="Browallia New" panose="020B0604020202020204" pitchFamily="34" charset="-34"/>
              </a:rPr>
              <a:t>.</a:t>
            </a:r>
            <a:r>
              <a:rPr lang="en-US" sz="1200" b="1" dirty="0" smtClean="0">
                <a:solidFill>
                  <a:sysClr val="windowText" lastClr="000000"/>
                </a:solidFill>
                <a:latin typeface="Browallia New" panose="020B0604020202020204" pitchFamily="34" charset="-34"/>
                <a:cs typeface="Browallia New" panose="020B0604020202020204" pitchFamily="34" charset="-34"/>
              </a:rPr>
              <a:t>1</a:t>
            </a:r>
            <a:endParaRPr lang="en-US" sz="1200" b="1" dirty="0">
              <a:solidFill>
                <a:sysClr val="windowText" lastClr="000000"/>
              </a:solidFill>
              <a:latin typeface="Browallia New" panose="020B0604020202020204" pitchFamily="34" charset="-34"/>
              <a:cs typeface="Browallia New" panose="020B0604020202020204" pitchFamily="34" charset="-34"/>
            </a:endParaRPr>
          </a:p>
        </p:txBody>
      </p:sp>
      <p:cxnSp>
        <p:nvCxnSpPr>
          <p:cNvPr id="176" name="Elbow Connector 98"/>
          <p:cNvCxnSpPr>
            <a:stCxn id="159" idx="2"/>
            <a:endCxn id="171" idx="0"/>
          </p:cNvCxnSpPr>
          <p:nvPr/>
        </p:nvCxnSpPr>
        <p:spPr>
          <a:xfrm rot="5400000">
            <a:off x="4066134" y="-792736"/>
            <a:ext cx="1453868" cy="7933857"/>
          </a:xfrm>
          <a:prstGeom prst="bentConnector3">
            <a:avLst>
              <a:gd name="adj1" fmla="val 50000"/>
            </a:avLst>
          </a:prstGeom>
          <a:ln w="6350" cmpd="sng">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13"/>
          <p:cNvCxnSpPr>
            <a:stCxn id="167" idx="3"/>
            <a:endCxn id="179" idx="1"/>
          </p:cNvCxnSpPr>
          <p:nvPr/>
        </p:nvCxnSpPr>
        <p:spPr>
          <a:xfrm>
            <a:off x="3209123" y="4303700"/>
            <a:ext cx="929981" cy="7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8" name="Group 123"/>
          <p:cNvGrpSpPr/>
          <p:nvPr/>
        </p:nvGrpSpPr>
        <p:grpSpPr>
          <a:xfrm>
            <a:off x="4139104" y="3908998"/>
            <a:ext cx="963798" cy="652985"/>
            <a:chOff x="1351010" y="1350198"/>
            <a:chExt cx="963798" cy="720840"/>
          </a:xfrm>
        </p:grpSpPr>
        <p:sp>
          <p:nvSpPr>
            <p:cNvPr id="179" name="Rectangle 124"/>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050" dirty="0">
                  <a:solidFill>
                    <a:prstClr val="black"/>
                  </a:solidFill>
                  <a:latin typeface="Browallia New"/>
                  <a:cs typeface="Browallia New"/>
                </a:rPr>
                <a:t>Review audit plan</a:t>
              </a:r>
            </a:p>
            <a:p>
              <a:pPr algn="ctr" defTabSz="457200">
                <a:lnSpc>
                  <a:spcPct val="80000"/>
                </a:lnSpc>
              </a:pPr>
              <a:r>
                <a:rPr lang="en-US" sz="1050" dirty="0">
                  <a:solidFill>
                    <a:prstClr val="black"/>
                  </a:solidFill>
                  <a:latin typeface="Browallia New"/>
                  <a:cs typeface="Browallia New"/>
                </a:rPr>
                <a:t>  methodology and</a:t>
              </a:r>
            </a:p>
            <a:p>
              <a:pPr algn="ctr" defTabSz="457200">
                <a:lnSpc>
                  <a:spcPct val="80000"/>
                </a:lnSpc>
              </a:pPr>
              <a:r>
                <a:rPr lang="en-US" sz="1050" dirty="0">
                  <a:solidFill>
                    <a:prstClr val="black"/>
                  </a:solidFill>
                  <a:latin typeface="Browallia New"/>
                  <a:cs typeface="Browallia New"/>
                </a:rPr>
                <a:t> permission letter</a:t>
              </a:r>
            </a:p>
          </p:txBody>
        </p:sp>
        <p:sp>
          <p:nvSpPr>
            <p:cNvPr id="180" name="Rectangle 125"/>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Div. Dir.</a:t>
              </a:r>
              <a:endParaRPr lang="en-US" sz="1100" dirty="0">
                <a:solidFill>
                  <a:prstClr val="black"/>
                </a:solidFill>
                <a:latin typeface="Browallia New" panose="020B0604020202020204" pitchFamily="34" charset="-34"/>
                <a:cs typeface="Browallia New" panose="020B0604020202020204" pitchFamily="34" charset="-34"/>
              </a:endParaRPr>
            </a:p>
          </p:txBody>
        </p:sp>
      </p:grpSp>
      <p:cxnSp>
        <p:nvCxnSpPr>
          <p:cNvPr id="181" name="Straight Arrow Connector 127"/>
          <p:cNvCxnSpPr>
            <a:stCxn id="179" idx="3"/>
          </p:cNvCxnSpPr>
          <p:nvPr/>
        </p:nvCxnSpPr>
        <p:spPr>
          <a:xfrm flipV="1">
            <a:off x="5102670" y="4304633"/>
            <a:ext cx="927129" cy="6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2" name="Rectangle 131"/>
          <p:cNvSpPr/>
          <p:nvPr/>
        </p:nvSpPr>
        <p:spPr>
          <a:xfrm>
            <a:off x="6084882" y="3873575"/>
            <a:ext cx="551754" cy="240066"/>
          </a:xfrm>
          <a:prstGeom prst="rect">
            <a:avLst/>
          </a:prstGeom>
        </p:spPr>
        <p:txBody>
          <a:bodyPr wrap="none">
            <a:spAutoFit/>
          </a:bodyPr>
          <a:lstStyle/>
          <a:p>
            <a:pPr algn="ctr" defTabSz="457200">
              <a:lnSpc>
                <a:spcPct val="80000"/>
              </a:lnSpc>
            </a:pPr>
            <a:r>
              <a:rPr lang="en-US" sz="1200" dirty="0" err="1" smtClean="0">
                <a:solidFill>
                  <a:prstClr val="black"/>
                </a:solidFill>
                <a:latin typeface="Browallia New" panose="020B0604020202020204" pitchFamily="34" charset="-34"/>
                <a:cs typeface="Browallia New" panose="020B0604020202020204" pitchFamily="34" charset="-34"/>
              </a:rPr>
              <a:t>Dep.Dir</a:t>
            </a:r>
            <a:r>
              <a:rPr lang="en-US" sz="1200" dirty="0" smtClean="0">
                <a:solidFill>
                  <a:prstClr val="black"/>
                </a:solidFill>
                <a:latin typeface="Browallia New" panose="020B0604020202020204" pitchFamily="34" charset="-34"/>
                <a:cs typeface="Browallia New" panose="020B0604020202020204" pitchFamily="34" charset="-34"/>
              </a:rPr>
              <a:t>.</a:t>
            </a:r>
            <a:endParaRPr lang="en-US" sz="1200" dirty="0">
              <a:solidFill>
                <a:prstClr val="black"/>
              </a:solidFill>
              <a:latin typeface="Browallia New" panose="020B0604020202020204" pitchFamily="34" charset="-34"/>
              <a:cs typeface="Browallia New" panose="020B0604020202020204" pitchFamily="34" charset="-34"/>
            </a:endParaRPr>
          </a:p>
        </p:txBody>
      </p:sp>
      <p:sp>
        <p:nvSpPr>
          <p:cNvPr id="183" name="TextBox 136"/>
          <p:cNvSpPr txBox="1"/>
          <p:nvPr/>
        </p:nvSpPr>
        <p:spPr>
          <a:xfrm>
            <a:off x="5967744" y="3514255"/>
            <a:ext cx="460685" cy="169277"/>
          </a:xfrm>
          <a:prstGeom prst="rect">
            <a:avLst/>
          </a:prstGeom>
          <a:noFill/>
        </p:spPr>
        <p:txBody>
          <a:bodyPr wrap="square" lIns="0" tIns="0" rIns="0" bIns="0" rtlCol="0">
            <a:spAutoFit/>
          </a:bodyPr>
          <a:lstStyle/>
          <a:p>
            <a:pPr algn="ctr"/>
            <a:r>
              <a:rPr lang="en-US" sz="1100" i="1" dirty="0" smtClean="0">
                <a:solidFill>
                  <a:schemeClr val="accent5"/>
                </a:solidFill>
                <a:latin typeface="Browallia New" panose="020B0604020202020204" pitchFamily="34" charset="-34"/>
                <a:cs typeface="Browallia New" panose="020B0604020202020204" pitchFamily="34" charset="-34"/>
              </a:rPr>
              <a:t>no</a:t>
            </a:r>
            <a:endParaRPr lang="en-US" sz="1100" i="1" dirty="0">
              <a:solidFill>
                <a:schemeClr val="accent5"/>
              </a:solidFill>
              <a:latin typeface="Browallia New" panose="020B0604020202020204" pitchFamily="34" charset="-34"/>
              <a:cs typeface="Browallia New" panose="020B0604020202020204" pitchFamily="34" charset="-34"/>
            </a:endParaRPr>
          </a:p>
        </p:txBody>
      </p:sp>
      <p:sp>
        <p:nvSpPr>
          <p:cNvPr id="184" name="TextBox 137"/>
          <p:cNvSpPr txBox="1"/>
          <p:nvPr/>
        </p:nvSpPr>
        <p:spPr>
          <a:xfrm>
            <a:off x="6804152" y="4121883"/>
            <a:ext cx="460685" cy="169277"/>
          </a:xfrm>
          <a:prstGeom prst="rect">
            <a:avLst/>
          </a:prstGeom>
          <a:noFill/>
        </p:spPr>
        <p:txBody>
          <a:bodyPr wrap="square" lIns="0" tIns="0" rIns="0" bIns="0" rtlCol="0">
            <a:spAutoFit/>
          </a:bodyPr>
          <a:lstStyle/>
          <a:p>
            <a:pPr algn="ctr"/>
            <a:r>
              <a:rPr lang="en-US" sz="1100" i="1" dirty="0" smtClean="0">
                <a:solidFill>
                  <a:schemeClr val="accent5"/>
                </a:solidFill>
                <a:latin typeface="Browallia New" panose="020B0604020202020204" pitchFamily="34" charset="-34"/>
                <a:cs typeface="Browallia New" panose="020B0604020202020204" pitchFamily="34" charset="-34"/>
              </a:rPr>
              <a:t>yes</a:t>
            </a:r>
            <a:endParaRPr lang="en-US" sz="1100" i="1" dirty="0">
              <a:solidFill>
                <a:schemeClr val="accent5"/>
              </a:solidFill>
              <a:latin typeface="Browallia New" panose="020B0604020202020204" pitchFamily="34" charset="-34"/>
              <a:cs typeface="Browallia New" panose="020B0604020202020204" pitchFamily="34" charset="-34"/>
            </a:endParaRPr>
          </a:p>
        </p:txBody>
      </p:sp>
      <p:grpSp>
        <p:nvGrpSpPr>
          <p:cNvPr id="185" name="Group 78"/>
          <p:cNvGrpSpPr/>
          <p:nvPr/>
        </p:nvGrpSpPr>
        <p:grpSpPr>
          <a:xfrm>
            <a:off x="1474845" y="1846269"/>
            <a:ext cx="960119" cy="652985"/>
            <a:chOff x="1351010" y="1350198"/>
            <a:chExt cx="963797" cy="720840"/>
          </a:xfrm>
        </p:grpSpPr>
        <p:sp>
          <p:nvSpPr>
            <p:cNvPr id="186" name="Rectangle 79"/>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sysClr val="windowText" lastClr="000000"/>
                  </a:solidFill>
                  <a:latin typeface="Browallia New"/>
                  <a:cs typeface="Browallia New"/>
                </a:rPr>
                <a:t>Assess risk to select </a:t>
              </a:r>
            </a:p>
            <a:p>
              <a:pPr algn="ctr" defTabSz="457200">
                <a:lnSpc>
                  <a:spcPct val="80000"/>
                </a:lnSpc>
              </a:pPr>
              <a:r>
                <a:rPr lang="en-US" sz="1100" dirty="0">
                  <a:solidFill>
                    <a:sysClr val="windowText" lastClr="000000"/>
                  </a:solidFill>
                  <a:latin typeface="Browallia New"/>
                  <a:cs typeface="Browallia New"/>
                </a:rPr>
                <a:t>project/ contract</a:t>
              </a:r>
              <a:endParaRPr lang="th-TH" sz="1100" dirty="0">
                <a:solidFill>
                  <a:sysClr val="windowText" lastClr="000000"/>
                </a:solidFill>
                <a:latin typeface="Browallia New"/>
                <a:cs typeface="Browallia New"/>
              </a:endParaRPr>
            </a:p>
          </p:txBody>
        </p:sp>
        <p:sp>
          <p:nvSpPr>
            <p:cNvPr id="187" name="Rectangle 80"/>
            <p:cNvSpPr/>
            <p:nvPr/>
          </p:nvSpPr>
          <p:spPr>
            <a:xfrm>
              <a:off x="1351142"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Auditor</a:t>
              </a:r>
              <a:endParaRPr lang="en-US" sz="1100" dirty="0">
                <a:solidFill>
                  <a:prstClr val="black"/>
                </a:solidFill>
                <a:latin typeface="Browallia New" panose="020B0604020202020204" pitchFamily="34" charset="-34"/>
                <a:cs typeface="Browallia New" panose="020B0604020202020204" pitchFamily="34" charset="-34"/>
              </a:endParaRPr>
            </a:p>
          </p:txBody>
        </p:sp>
      </p:grpSp>
      <p:cxnSp>
        <p:nvCxnSpPr>
          <p:cNvPr id="188" name="Straight Arrow Connector 86"/>
          <p:cNvCxnSpPr>
            <a:stCxn id="186" idx="3"/>
            <a:endCxn id="154" idx="1"/>
          </p:cNvCxnSpPr>
          <p:nvPr/>
        </p:nvCxnSpPr>
        <p:spPr>
          <a:xfrm>
            <a:off x="2434734" y="2248843"/>
            <a:ext cx="551862" cy="5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89"/>
          <p:cNvCxnSpPr>
            <a:stCxn id="196" idx="3"/>
          </p:cNvCxnSpPr>
          <p:nvPr/>
        </p:nvCxnSpPr>
        <p:spPr>
          <a:xfrm flipV="1">
            <a:off x="5419462" y="2246571"/>
            <a:ext cx="396228" cy="15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95"/>
          <p:cNvCxnSpPr>
            <a:endCxn id="172" idx="1"/>
          </p:cNvCxnSpPr>
          <p:nvPr/>
        </p:nvCxnSpPr>
        <p:spPr>
          <a:xfrm>
            <a:off x="6680182" y="4304633"/>
            <a:ext cx="1043362" cy="15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97"/>
          <p:cNvCxnSpPr>
            <a:stCxn id="175" idx="3"/>
            <a:endCxn id="186" idx="1"/>
          </p:cNvCxnSpPr>
          <p:nvPr/>
        </p:nvCxnSpPr>
        <p:spPr>
          <a:xfrm flipV="1">
            <a:off x="905541" y="2248843"/>
            <a:ext cx="569304" cy="4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2" name="Straight Connector 70"/>
          <p:cNvCxnSpPr/>
          <p:nvPr/>
        </p:nvCxnSpPr>
        <p:spPr>
          <a:xfrm>
            <a:off x="230736" y="5842863"/>
            <a:ext cx="8919868" cy="0"/>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3" name="Elbow Connector 71"/>
          <p:cNvCxnSpPr>
            <a:endCxn id="171" idx="0"/>
          </p:cNvCxnSpPr>
          <p:nvPr/>
        </p:nvCxnSpPr>
        <p:spPr>
          <a:xfrm rot="16200000" flipV="1">
            <a:off x="3490915" y="1236350"/>
            <a:ext cx="199300" cy="5528852"/>
          </a:xfrm>
          <a:prstGeom prst="bentConnector3">
            <a:avLst>
              <a:gd name="adj1" fmla="val 462230"/>
            </a:avLst>
          </a:prstGeom>
          <a:ln w="6350" cmpd="sng">
            <a:tailEnd type="triangle"/>
          </a:ln>
        </p:spPr>
        <p:style>
          <a:lnRef idx="2">
            <a:schemeClr val="accent1"/>
          </a:lnRef>
          <a:fillRef idx="0">
            <a:schemeClr val="accent1"/>
          </a:fillRef>
          <a:effectRef idx="1">
            <a:schemeClr val="accent1"/>
          </a:effectRef>
          <a:fontRef idx="minor">
            <a:schemeClr val="tx1"/>
          </a:fontRef>
        </p:style>
      </p:cxnSp>
      <p:graphicFrame>
        <p:nvGraphicFramePr>
          <p:cNvPr id="194" name="Table 46"/>
          <p:cNvGraphicFramePr>
            <a:graphicFrameLocks noGrp="1"/>
          </p:cNvGraphicFramePr>
          <p:nvPr>
            <p:extLst>
              <p:ext uri="{D42A27DB-BD31-4B8C-83A1-F6EECF244321}">
                <p14:modId xmlns:p14="http://schemas.microsoft.com/office/powerpoint/2010/main" val="2752788905"/>
              </p:ext>
            </p:extLst>
          </p:nvPr>
        </p:nvGraphicFramePr>
        <p:xfrm>
          <a:off x="4734429" y="328697"/>
          <a:ext cx="4416828" cy="725424"/>
        </p:xfrm>
        <a:graphic>
          <a:graphicData uri="http://schemas.openxmlformats.org/drawingml/2006/table">
            <a:tbl>
              <a:tblPr firstRow="1" firstCol="1" bandRow="1">
                <a:tableStyleId>{638B1855-1B75-4FBE-930C-398BA8C253C6}</a:tableStyleId>
              </a:tblPr>
              <a:tblGrid>
                <a:gridCol w="688471">
                  <a:extLst>
                    <a:ext uri="{9D8B030D-6E8A-4147-A177-3AD203B41FA5}">
                      <a16:colId xmlns="" xmlns:a16="http://schemas.microsoft.com/office/drawing/2014/main" val="20000"/>
                    </a:ext>
                  </a:extLst>
                </a:gridCol>
                <a:gridCol w="3728357">
                  <a:extLst>
                    <a:ext uri="{9D8B030D-6E8A-4147-A177-3AD203B41FA5}">
                      <a16:colId xmlns="" xmlns:a16="http://schemas.microsoft.com/office/drawing/2014/main" val="20001"/>
                    </a:ext>
                  </a:extLst>
                </a:gridCol>
              </a:tblGrid>
              <a:tr h="626182">
                <a:tc>
                  <a:txBody>
                    <a:bodyPr/>
                    <a:lstStyle/>
                    <a:p>
                      <a:pPr marL="0" marR="0">
                        <a:lnSpc>
                          <a:spcPct val="85000"/>
                        </a:lnSpc>
                        <a:spcBef>
                          <a:spcPts val="0"/>
                        </a:spcBef>
                        <a:spcAft>
                          <a:spcPts val="0"/>
                        </a:spcAft>
                      </a:pPr>
                      <a:r>
                        <a:rPr lang="en-US" sz="1400" b="1" dirty="0" smtClean="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rPr>
                        <a:t>PSP</a:t>
                      </a:r>
                    </a:p>
                    <a:p>
                      <a:pPr marL="0" marR="0">
                        <a:lnSpc>
                          <a:spcPct val="85000"/>
                        </a:lnSpc>
                        <a:spcBef>
                          <a:spcPts val="0"/>
                        </a:spcBef>
                        <a:spcAft>
                          <a:spcPts val="0"/>
                        </a:spcAft>
                      </a:pPr>
                      <a:r>
                        <a:rPr lang="en-US" sz="1400" b="1" dirty="0" smtClean="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rPr>
                        <a:t>Div. Dir.</a:t>
                      </a:r>
                    </a:p>
                    <a:p>
                      <a:pPr marL="0" marR="0">
                        <a:lnSpc>
                          <a:spcPct val="85000"/>
                        </a:lnSpc>
                        <a:spcBef>
                          <a:spcPts val="0"/>
                        </a:spcBef>
                        <a:spcAft>
                          <a:spcPts val="0"/>
                        </a:spcAft>
                      </a:pPr>
                      <a:r>
                        <a:rPr lang="en-US" sz="1400" b="1" dirty="0" smtClean="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rPr>
                        <a:t>Dep.</a:t>
                      </a:r>
                      <a:r>
                        <a:rPr lang="en-US" sz="1400" b="1" baseline="0" dirty="0" smtClean="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rPr>
                        <a:t> Dir.</a:t>
                      </a:r>
                    </a:p>
                    <a:p>
                      <a:pPr marL="0" marR="0">
                        <a:lnSpc>
                          <a:spcPct val="85000"/>
                        </a:lnSpc>
                        <a:spcBef>
                          <a:spcPts val="0"/>
                        </a:spcBef>
                        <a:spcAft>
                          <a:spcPts val="0"/>
                        </a:spcAft>
                      </a:pPr>
                      <a:r>
                        <a:rPr lang="en-US" sz="1400" b="1" baseline="0" dirty="0" smtClean="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rPr>
                        <a:t>SOAG</a:t>
                      </a:r>
                      <a:endParaRPr lang="en-US" sz="14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marL="0" indent="0">
                        <a:lnSpc>
                          <a:spcPct val="85000"/>
                        </a:lnSpc>
                        <a:buFont typeface="Arial" panose="020B0604020202020204" pitchFamily="34" charset="0"/>
                        <a:buNone/>
                      </a:pPr>
                      <a:r>
                        <a:rPr lang="en-US" sz="1400" b="1" dirty="0" smtClean="0">
                          <a:solidFill>
                            <a:schemeClr val="bg2">
                              <a:lumMod val="50000"/>
                            </a:schemeClr>
                          </a:solidFill>
                          <a:latin typeface="Browallia New" panose="020B0604020202020204" pitchFamily="34" charset="-34"/>
                          <a:cs typeface="Browallia New" panose="020B0604020202020204" pitchFamily="34" charset="-34"/>
                        </a:rPr>
                        <a:t>Policy and Strategic Planning Office</a:t>
                      </a:r>
                      <a:r>
                        <a:rPr lang="th-TH" sz="1400" b="1" dirty="0" smtClean="0">
                          <a:solidFill>
                            <a:schemeClr val="bg2">
                              <a:lumMod val="50000"/>
                            </a:schemeClr>
                          </a:solidFill>
                          <a:latin typeface="Browallia New" panose="020B0604020202020204" pitchFamily="34" charset="-34"/>
                          <a:cs typeface="Browallia New" panose="020B0604020202020204" pitchFamily="34" charset="-34"/>
                        </a:rPr>
                        <a:t/>
                      </a:r>
                      <a:br>
                        <a:rPr lang="th-TH" sz="1400" b="1" dirty="0" smtClean="0">
                          <a:solidFill>
                            <a:schemeClr val="bg2">
                              <a:lumMod val="50000"/>
                            </a:schemeClr>
                          </a:solidFill>
                          <a:latin typeface="Browallia New" panose="020B0604020202020204" pitchFamily="34" charset="-34"/>
                          <a:cs typeface="Browallia New" panose="020B0604020202020204" pitchFamily="34" charset="-34"/>
                        </a:rPr>
                      </a:br>
                      <a:r>
                        <a:rPr lang="en-US" sz="1400" b="1" dirty="0" smtClean="0">
                          <a:solidFill>
                            <a:schemeClr val="bg2">
                              <a:lumMod val="50000"/>
                            </a:schemeClr>
                          </a:solidFill>
                          <a:latin typeface="Browallia New" panose="020B0604020202020204" pitchFamily="34" charset="-34"/>
                          <a:cs typeface="Browallia New" panose="020B0604020202020204" pitchFamily="34" charset="-34"/>
                        </a:rPr>
                        <a:t>Division Director</a:t>
                      </a:r>
                    </a:p>
                    <a:p>
                      <a:pPr marL="0" indent="0">
                        <a:lnSpc>
                          <a:spcPct val="85000"/>
                        </a:lnSpc>
                        <a:buFont typeface="Arial" panose="020B0604020202020204" pitchFamily="34" charset="0"/>
                        <a:buNone/>
                      </a:pPr>
                      <a:r>
                        <a:rPr lang="en-US" sz="1400" b="1" dirty="0" smtClean="0">
                          <a:solidFill>
                            <a:schemeClr val="bg2">
                              <a:lumMod val="50000"/>
                            </a:schemeClr>
                          </a:solidFill>
                          <a:latin typeface="Browallia New" panose="020B0604020202020204" pitchFamily="34" charset="-34"/>
                          <a:cs typeface="Browallia New" panose="020B0604020202020204" pitchFamily="34" charset="-34"/>
                        </a:rPr>
                        <a:t>Department</a:t>
                      </a:r>
                      <a:r>
                        <a:rPr lang="en-US" sz="1400" b="1" baseline="0" dirty="0" smtClean="0">
                          <a:solidFill>
                            <a:schemeClr val="bg2">
                              <a:lumMod val="50000"/>
                            </a:schemeClr>
                          </a:solidFill>
                          <a:latin typeface="Browallia New" panose="020B0604020202020204" pitchFamily="34" charset="-34"/>
                          <a:cs typeface="Browallia New" panose="020B0604020202020204" pitchFamily="34" charset="-34"/>
                        </a:rPr>
                        <a:t> Director</a:t>
                      </a:r>
                    </a:p>
                    <a:p>
                      <a:pPr marL="0" indent="0">
                        <a:lnSpc>
                          <a:spcPct val="85000"/>
                        </a:lnSpc>
                        <a:buFont typeface="Arial" panose="020B0604020202020204" pitchFamily="34" charset="0"/>
                        <a:buNone/>
                      </a:pPr>
                      <a:r>
                        <a:rPr lang="en-US" sz="1400" b="1" baseline="0" dirty="0" smtClean="0">
                          <a:solidFill>
                            <a:schemeClr val="bg2">
                              <a:lumMod val="50000"/>
                            </a:schemeClr>
                          </a:solidFill>
                          <a:latin typeface="Browallia New" panose="020B0604020202020204" pitchFamily="34" charset="-34"/>
                          <a:cs typeface="Browallia New" panose="020B0604020202020204" pitchFamily="34" charset="-34"/>
                        </a:rPr>
                        <a:t>Standard of OAG</a:t>
                      </a:r>
                      <a:endParaRPr lang="th-TH" sz="1400" b="1"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bl>
          </a:graphicData>
        </a:graphic>
      </p:graphicFrame>
      <p:grpSp>
        <p:nvGrpSpPr>
          <p:cNvPr id="195" name="Group 116"/>
          <p:cNvGrpSpPr/>
          <p:nvPr/>
        </p:nvGrpSpPr>
        <p:grpSpPr>
          <a:xfrm>
            <a:off x="4455896" y="1859476"/>
            <a:ext cx="963798" cy="652986"/>
            <a:chOff x="1351010" y="1350197"/>
            <a:chExt cx="963798" cy="720841"/>
          </a:xfrm>
        </p:grpSpPr>
        <p:sp>
          <p:nvSpPr>
            <p:cNvPr id="196" name="Rectangle 117"/>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050" dirty="0" smtClean="0">
                  <a:solidFill>
                    <a:prstClr val="black"/>
                  </a:solidFill>
                  <a:latin typeface="Browallia New"/>
                  <a:cs typeface="Browallia New"/>
                </a:rPr>
                <a:t>Review audit </a:t>
              </a:r>
            </a:p>
            <a:p>
              <a:pPr algn="ctr" defTabSz="457200">
                <a:lnSpc>
                  <a:spcPct val="80000"/>
                </a:lnSpc>
              </a:pPr>
              <a:r>
                <a:rPr lang="en-US" sz="1050" dirty="0" smtClean="0">
                  <a:solidFill>
                    <a:prstClr val="black"/>
                  </a:solidFill>
                  <a:latin typeface="Browallia New"/>
                  <a:cs typeface="Browallia New"/>
                </a:rPr>
                <a:t>year plan</a:t>
              </a:r>
              <a:endParaRPr lang="en-US" sz="1050" dirty="0">
                <a:solidFill>
                  <a:prstClr val="black"/>
                </a:solidFill>
                <a:latin typeface="Browallia New"/>
                <a:cs typeface="Browallia New"/>
              </a:endParaRPr>
            </a:p>
          </p:txBody>
        </p:sp>
        <p:sp>
          <p:nvSpPr>
            <p:cNvPr id="197" name="Rectangle 118"/>
            <p:cNvSpPr/>
            <p:nvPr/>
          </p:nvSpPr>
          <p:spPr>
            <a:xfrm>
              <a:off x="1351143" y="1350197"/>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err="1" smtClean="0">
                  <a:solidFill>
                    <a:prstClr val="black"/>
                  </a:solidFill>
                  <a:latin typeface="Browallia New"/>
                  <a:cs typeface="Browallia New"/>
                </a:rPr>
                <a:t>Div</a:t>
              </a:r>
              <a:r>
                <a:rPr lang="en-US" sz="1100" dirty="0" smtClean="0">
                  <a:solidFill>
                    <a:prstClr val="black"/>
                  </a:solidFill>
                  <a:latin typeface="Browallia New"/>
                  <a:cs typeface="Browallia New"/>
                </a:rPr>
                <a:t> Dir.</a:t>
              </a:r>
              <a:endParaRPr lang="en-US" sz="1100" dirty="0">
                <a:solidFill>
                  <a:prstClr val="black"/>
                </a:solidFill>
                <a:latin typeface="Browallia New"/>
                <a:cs typeface="Browallia New"/>
              </a:endParaRPr>
            </a:p>
          </p:txBody>
        </p:sp>
      </p:grpSp>
      <p:grpSp>
        <p:nvGrpSpPr>
          <p:cNvPr id="198" name="Group 19"/>
          <p:cNvGrpSpPr/>
          <p:nvPr/>
        </p:nvGrpSpPr>
        <p:grpSpPr>
          <a:xfrm>
            <a:off x="6912151" y="1863764"/>
            <a:ext cx="963798" cy="652985"/>
            <a:chOff x="1351010" y="1350198"/>
            <a:chExt cx="963798" cy="720840"/>
          </a:xfrm>
        </p:grpSpPr>
        <p:sp>
          <p:nvSpPr>
            <p:cNvPr id="199" name="Rectangle 20"/>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a:cs typeface="Browallia New"/>
                </a:rPr>
                <a:t>Proposed plan to PSP</a:t>
              </a:r>
              <a:endParaRPr lang="en-US" sz="1100" dirty="0">
                <a:solidFill>
                  <a:prstClr val="black"/>
                </a:solidFill>
                <a:latin typeface="Browallia New"/>
                <a:cs typeface="Browallia New"/>
              </a:endParaRPr>
            </a:p>
          </p:txBody>
        </p:sp>
        <p:sp>
          <p:nvSpPr>
            <p:cNvPr id="200" name="Rectangle 21"/>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a:cs typeface="Browallia New"/>
                </a:rPr>
                <a:t>Auditor</a:t>
              </a:r>
            </a:p>
          </p:txBody>
        </p:sp>
      </p:grpSp>
      <p:sp>
        <p:nvSpPr>
          <p:cNvPr id="201" name="Flowchart: Decision 17"/>
          <p:cNvSpPr/>
          <p:nvPr/>
        </p:nvSpPr>
        <p:spPr>
          <a:xfrm>
            <a:off x="5967744" y="4072140"/>
            <a:ext cx="774493" cy="510258"/>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200" dirty="0" smtClean="0">
                <a:solidFill>
                  <a:schemeClr val="tx1"/>
                </a:solidFill>
                <a:latin typeface="Browallia New" panose="020B0604020202020204" pitchFamily="34" charset="-34"/>
                <a:cs typeface="Browallia New" panose="020B0604020202020204" pitchFamily="34" charset="-34"/>
              </a:rPr>
              <a:t>approval</a:t>
            </a:r>
            <a:endParaRPr lang="en-US" sz="1200" dirty="0">
              <a:solidFill>
                <a:schemeClr val="tx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3222769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lum bright="70000" contrast="-70000"/>
          </a:blip>
          <a:srcRect t="11770"/>
          <a:stretch/>
        </p:blipFill>
        <p:spPr>
          <a:xfrm>
            <a:off x="-1" y="0"/>
            <a:ext cx="12192000" cy="6858000"/>
          </a:xfrm>
          <a:prstGeom prst="rect">
            <a:avLst/>
          </a:prstGeom>
        </p:spPr>
      </p:pic>
      <p:sp>
        <p:nvSpPr>
          <p:cNvPr id="7" name="Content Placeholder 2"/>
          <p:cNvSpPr txBox="1">
            <a:spLocks/>
          </p:cNvSpPr>
          <p:nvPr/>
        </p:nvSpPr>
        <p:spPr>
          <a:xfrm>
            <a:off x="659504" y="1363247"/>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8" name="Rectangle 10"/>
          <p:cNvSpPr/>
          <p:nvPr/>
        </p:nvSpPr>
        <p:spPr>
          <a:xfrm>
            <a:off x="9408009" y="825553"/>
            <a:ext cx="1714204" cy="206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600" b="1" i="1" dirty="0" smtClean="0">
                <a:solidFill>
                  <a:srgbClr val="0070C0"/>
                </a:solidFill>
                <a:latin typeface="Browallia New" panose="020B0604020202020204" pitchFamily="34" charset="-34"/>
                <a:cs typeface="Browallia New" panose="020B0604020202020204" pitchFamily="34" charset="-34"/>
              </a:rPr>
              <a:t>As-Is </a:t>
            </a:r>
            <a:r>
              <a:rPr lang="en-US" sz="1600" b="1" i="1" dirty="0">
                <a:solidFill>
                  <a:srgbClr val="0070C0"/>
                </a:solidFill>
                <a:latin typeface="Browallia New" panose="020B0604020202020204" pitchFamily="34" charset="-34"/>
                <a:cs typeface="Browallia New" panose="020B0604020202020204" pitchFamily="34" charset="-34"/>
              </a:rPr>
              <a:t>Process </a:t>
            </a:r>
            <a:r>
              <a:rPr lang="en-US" sz="1600" b="1" i="1" dirty="0" smtClean="0">
                <a:solidFill>
                  <a:srgbClr val="0070C0"/>
                </a:solidFill>
                <a:latin typeface="Browallia New" panose="020B0604020202020204" pitchFamily="34" charset="-34"/>
                <a:cs typeface="Browallia New" panose="020B0604020202020204" pitchFamily="34" charset="-34"/>
              </a:rPr>
              <a:t>Flow:</a:t>
            </a:r>
            <a:endParaRPr lang="en-US" sz="1600" b="1" i="1" dirty="0">
              <a:solidFill>
                <a:srgbClr val="0070C0"/>
              </a:solidFill>
              <a:latin typeface="Browallia New" panose="020B0604020202020204" pitchFamily="34" charset="-34"/>
              <a:cs typeface="Browallia New" panose="020B0604020202020204" pitchFamily="34" charset="-34"/>
            </a:endParaRPr>
          </a:p>
        </p:txBody>
      </p:sp>
      <p:graphicFrame>
        <p:nvGraphicFramePr>
          <p:cNvPr id="9" name="Table 11"/>
          <p:cNvGraphicFramePr>
            <a:graphicFrameLocks noGrp="1"/>
          </p:cNvGraphicFramePr>
          <p:nvPr>
            <p:extLst>
              <p:ext uri="{D42A27DB-BD31-4B8C-83A1-F6EECF244321}">
                <p14:modId xmlns:p14="http://schemas.microsoft.com/office/powerpoint/2010/main" val="2345046523"/>
              </p:ext>
            </p:extLst>
          </p:nvPr>
        </p:nvGraphicFramePr>
        <p:xfrm>
          <a:off x="526137" y="497744"/>
          <a:ext cx="4282204" cy="487680"/>
        </p:xfrm>
        <a:graphic>
          <a:graphicData uri="http://schemas.openxmlformats.org/drawingml/2006/table">
            <a:tbl>
              <a:tblPr firstRow="1" firstCol="1" bandRow="1">
                <a:tableStyleId>{638B1855-1B75-4FBE-930C-398BA8C253C6}</a:tableStyleId>
              </a:tblPr>
              <a:tblGrid>
                <a:gridCol w="1362428">
                  <a:extLst>
                    <a:ext uri="{9D8B030D-6E8A-4147-A177-3AD203B41FA5}">
                      <a16:colId xmlns="" xmlns:a16="http://schemas.microsoft.com/office/drawing/2014/main" val="20000"/>
                    </a:ext>
                  </a:extLst>
                </a:gridCol>
                <a:gridCol w="2541494">
                  <a:extLst>
                    <a:ext uri="{9D8B030D-6E8A-4147-A177-3AD203B41FA5}">
                      <a16:colId xmlns="" xmlns:a16="http://schemas.microsoft.com/office/drawing/2014/main" val="20001"/>
                    </a:ext>
                  </a:extLst>
                </a:gridCol>
                <a:gridCol w="378282">
                  <a:extLst>
                    <a:ext uri="{9D8B030D-6E8A-4147-A177-3AD203B41FA5}">
                      <a16:colId xmlns="" xmlns:a16="http://schemas.microsoft.com/office/drawing/2014/main" val="20002"/>
                    </a:ext>
                  </a:extLst>
                </a:gridCol>
              </a:tblGrid>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Main</a:t>
                      </a:r>
                      <a:r>
                        <a:rPr lang="en-US" sz="1600" b="1" baseline="0" dirty="0" smtClean="0">
                          <a:solidFill>
                            <a:schemeClr val="tx1"/>
                          </a:solidFill>
                          <a:effectLst/>
                          <a:latin typeface="Browallia New" panose="020B0604020202020204" pitchFamily="34" charset="-34"/>
                          <a:ea typeface="+mn-ea"/>
                          <a:cs typeface="Browallia New" panose="020B0604020202020204" pitchFamily="34" charset="-34"/>
                        </a:rPr>
                        <a:t> Mission</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gridSpan="2">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M4 Procurement</a:t>
                      </a:r>
                      <a:r>
                        <a:rPr lang="en-US" sz="1600" b="0" baseline="0" dirty="0" smtClean="0">
                          <a:solidFill>
                            <a:schemeClr val="bg2">
                              <a:lumMod val="50000"/>
                            </a:schemeClr>
                          </a:solidFill>
                          <a:latin typeface="Browallia New" panose="020B0604020202020204" pitchFamily="34" charset="-34"/>
                          <a:cs typeface="Browallia New" panose="020B0604020202020204" pitchFamily="34" charset="-34"/>
                        </a:rPr>
                        <a:t> Audit</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hMerge="1">
                  <a:txBody>
                    <a:bodyPr/>
                    <a:lstStyle/>
                    <a:p>
                      <a:endParaRPr lang="th-TH"/>
                    </a:p>
                  </a:txBody>
                  <a:tcPr/>
                </a:tc>
                <a:extLst>
                  <a:ext uri="{0D108BD9-81ED-4DB2-BD59-A6C34878D82A}">
                    <a16:rowId xmlns="" xmlns:a16="http://schemas.microsoft.com/office/drawing/2014/main" val="10000"/>
                  </a:ext>
                </a:extLst>
              </a:tr>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Stages</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nSpc>
                          <a:spcPct val="100000"/>
                        </a:lnSpc>
                      </a:pPr>
                      <a:r>
                        <a:rPr lang="en-US" sz="1600" b="0" dirty="0">
                          <a:solidFill>
                            <a:schemeClr val="bg2">
                              <a:lumMod val="50000"/>
                            </a:schemeClr>
                          </a:solidFill>
                          <a:latin typeface="Browallia New" panose="020B0604020202020204" pitchFamily="34" charset="-34"/>
                          <a:cs typeface="Browallia New" panose="020B0604020202020204" pitchFamily="34" charset="-34"/>
                        </a:rPr>
                        <a:t>M4-02 </a:t>
                      </a:r>
                      <a:r>
                        <a:rPr lang="en-US" sz="1600" b="0" dirty="0" smtClean="0">
                          <a:solidFill>
                            <a:schemeClr val="bg2">
                              <a:lumMod val="50000"/>
                            </a:schemeClr>
                          </a:solidFill>
                          <a:latin typeface="Browallia New" panose="020B0604020202020204" pitchFamily="34" charset="-34"/>
                          <a:cs typeface="Browallia New" panose="020B0604020202020204" pitchFamily="34" charset="-34"/>
                        </a:rPr>
                        <a:t>Data Gathering &amp; Analysis</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p</a:t>
                      </a:r>
                      <a:r>
                        <a:rPr lang="th-TH" sz="1600" b="0" dirty="0" smtClean="0">
                          <a:solidFill>
                            <a:schemeClr val="bg2">
                              <a:lumMod val="50000"/>
                            </a:schemeClr>
                          </a:solidFill>
                          <a:latin typeface="Browallia New" panose="020B0604020202020204" pitchFamily="34" charset="-34"/>
                          <a:cs typeface="Browallia New" panose="020B0604020202020204" pitchFamily="34" charset="-34"/>
                        </a:rPr>
                        <a:t>.</a:t>
                      </a:r>
                      <a:r>
                        <a:rPr lang="en-US" sz="1600" b="0" dirty="0">
                          <a:solidFill>
                            <a:schemeClr val="bg2">
                              <a:lumMod val="50000"/>
                            </a:schemeClr>
                          </a:solidFill>
                          <a:latin typeface="Browallia New" panose="020B0604020202020204" pitchFamily="34" charset="-34"/>
                          <a:cs typeface="Browallia New" panose="020B0604020202020204" pitchFamily="34" charset="-34"/>
                        </a:rPr>
                        <a:t>1</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10" name="Rectangle 7"/>
          <p:cNvSpPr/>
          <p:nvPr/>
        </p:nvSpPr>
        <p:spPr>
          <a:xfrm>
            <a:off x="526137" y="1228405"/>
            <a:ext cx="8919675" cy="240297"/>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smtClean="0">
                <a:solidFill>
                  <a:srgbClr val="000000"/>
                </a:solidFill>
                <a:latin typeface="Browallia New" panose="020B0604020202020204" pitchFamily="34" charset="-34"/>
                <a:cs typeface="Browallia New" panose="020B0604020202020204" pitchFamily="34" charset="-34"/>
              </a:rPr>
              <a:t>Offices</a:t>
            </a:r>
            <a:endParaRPr lang="th-TH" sz="1400" b="1" dirty="0">
              <a:solidFill>
                <a:srgbClr val="000000"/>
              </a:solidFill>
              <a:latin typeface="Browallia New" panose="020B0604020202020204" pitchFamily="34" charset="-34"/>
              <a:cs typeface="Browallia New" panose="020B0604020202020204" pitchFamily="34" charset="-34"/>
            </a:endParaRPr>
          </a:p>
        </p:txBody>
      </p:sp>
      <p:sp>
        <p:nvSpPr>
          <p:cNvPr id="14" name="Rectangle 8"/>
          <p:cNvSpPr/>
          <p:nvPr/>
        </p:nvSpPr>
        <p:spPr>
          <a:xfrm>
            <a:off x="452331" y="6219396"/>
            <a:ext cx="2786312"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 code 100</a:t>
            </a:r>
            <a:r>
              <a:rPr lang="th-TH" sz="1150" dirty="0">
                <a:solidFill>
                  <a:prstClr val="black"/>
                </a:solidFill>
                <a:latin typeface="Browallia New"/>
                <a:cs typeface="Browallia New"/>
              </a:rPr>
              <a:t> – </a:t>
            </a:r>
            <a:r>
              <a:rPr lang="en-US" sz="1150" dirty="0">
                <a:solidFill>
                  <a:prstClr val="black"/>
                </a:solidFill>
                <a:latin typeface="Browallia New"/>
                <a:cs typeface="Browallia New"/>
              </a:rPr>
              <a:t>140</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 code 200</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a:t>
            </a:r>
            <a:r>
              <a:rPr lang="th-TH" sz="1150" dirty="0">
                <a:solidFill>
                  <a:prstClr val="black"/>
                </a:solidFill>
                <a:latin typeface="Browallia New"/>
                <a:cs typeface="Browallia New"/>
              </a:rPr>
              <a:t> </a:t>
            </a:r>
            <a:r>
              <a:rPr lang="en-US" sz="1150" dirty="0">
                <a:solidFill>
                  <a:prstClr val="black"/>
                </a:solidFill>
                <a:latin typeface="Browallia New"/>
                <a:cs typeface="Browallia New"/>
              </a:rPr>
              <a:t>code 230</a:t>
            </a:r>
          </a:p>
          <a:p>
            <a:pPr defTabSz="457200">
              <a:lnSpc>
                <a:spcPct val="70000"/>
              </a:lnSpc>
            </a:pPr>
            <a:r>
              <a:rPr lang="en-US" sz="1150" dirty="0" smtClean="0">
                <a:solidFill>
                  <a:prstClr val="black"/>
                </a:solidFill>
                <a:latin typeface="Browallia New" panose="020B0604020202020204" pitchFamily="34" charset="-34"/>
                <a:cs typeface="Browallia New" panose="020B0604020202020204" pitchFamily="34" charset="-34"/>
              </a:rPr>
              <a:t>  </a:t>
            </a: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15" name="Rectangle 9"/>
          <p:cNvSpPr/>
          <p:nvPr/>
        </p:nvSpPr>
        <p:spPr>
          <a:xfrm>
            <a:off x="3289569" y="6228851"/>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1 – 40 </a:t>
            </a:r>
          </a:p>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400 </a:t>
            </a:r>
          </a:p>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4000 - 4200 </a:t>
            </a:r>
          </a:p>
          <a:p>
            <a:pPr defTabSz="457200">
              <a:lnSpc>
                <a:spcPct val="70000"/>
              </a:lnSpc>
            </a:pP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16" name="Rectangle 13"/>
          <p:cNvSpPr/>
          <p:nvPr/>
        </p:nvSpPr>
        <p:spPr>
          <a:xfrm>
            <a:off x="343080" y="5940908"/>
            <a:ext cx="3239990" cy="364715"/>
          </a:xfrm>
          <a:prstGeom prst="rect">
            <a:avLst/>
          </a:prstGeom>
        </p:spPr>
        <p:txBody>
          <a:bodyPr wrap="none">
            <a:spAutoFit/>
          </a:bodyPr>
          <a:lstStyle/>
          <a:p>
            <a:pPr defTabSz="457200">
              <a:lnSpc>
                <a:spcPct val="70000"/>
              </a:lnSpc>
            </a:pPr>
            <a:r>
              <a:rPr lang="en-US" sz="1200" b="1" dirty="0">
                <a:latin typeface="Browallia New"/>
                <a:ea typeface="Calibri" panose="020F0502020204030204" pitchFamily="34" charset="0"/>
                <a:cs typeface="Browallia New"/>
              </a:rPr>
              <a:t>rules /regulations/ standards/ principles/ guidelines/ handbooks</a:t>
            </a:r>
            <a:r>
              <a:rPr lang="th-TH" sz="1200" b="1" dirty="0">
                <a:latin typeface="Browallia New"/>
                <a:ea typeface="Calibri" panose="020F0502020204030204" pitchFamily="34" charset="0"/>
                <a:cs typeface="Browallia New"/>
              </a:rPr>
              <a:t> </a:t>
            </a:r>
            <a:endParaRPr lang="en-US" sz="1200" b="1" dirty="0">
              <a:solidFill>
                <a:prstClr val="black"/>
              </a:solidFill>
              <a:latin typeface="Browallia New"/>
              <a:cs typeface="Browallia New"/>
            </a:endParaRPr>
          </a:p>
          <a:p>
            <a:pPr defTabSz="457200">
              <a:lnSpc>
                <a:spcPct val="70000"/>
              </a:lnSpc>
            </a:pPr>
            <a:endParaRPr lang="en-US" sz="1200" b="1" dirty="0">
              <a:solidFill>
                <a:prstClr val="black"/>
              </a:solidFill>
              <a:latin typeface="Browallia New" panose="020B0604020202020204" pitchFamily="34" charset="-34"/>
              <a:cs typeface="Browallia New" panose="020B0604020202020204" pitchFamily="34" charset="-34"/>
            </a:endParaRPr>
          </a:p>
        </p:txBody>
      </p:sp>
      <p:sp>
        <p:nvSpPr>
          <p:cNvPr id="17" name="Rectangle 14"/>
          <p:cNvSpPr/>
          <p:nvPr/>
        </p:nvSpPr>
        <p:spPr>
          <a:xfrm>
            <a:off x="5806072" y="6252381"/>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Public procurement audit guideline</a:t>
            </a:r>
            <a:endParaRPr lang="th-TH" sz="1150" dirty="0">
              <a:solidFill>
                <a:prstClr val="black"/>
              </a:solidFill>
              <a:latin typeface="Browallia New"/>
              <a:cs typeface="Browallia New"/>
            </a:endParaRPr>
          </a:p>
          <a:p>
            <a:pPr defTabSz="457200">
              <a:lnSpc>
                <a:spcPct val="70000"/>
              </a:lnSpc>
            </a:pPr>
            <a:r>
              <a:rPr lang="en-US" sz="1150" dirty="0" smtClean="0">
                <a:solidFill>
                  <a:prstClr val="black"/>
                </a:solidFill>
                <a:latin typeface="Browallia New" panose="020B0604020202020204" pitchFamily="34" charset="-34"/>
                <a:cs typeface="Browallia New" panose="020B0604020202020204" pitchFamily="34" charset="-34"/>
              </a:rPr>
              <a:t> </a:t>
            </a:r>
            <a:endParaRPr lang="en-US" sz="1150" dirty="0">
              <a:solidFill>
                <a:prstClr val="black"/>
              </a:solidFill>
              <a:latin typeface="Browallia New" panose="020B0604020202020204" pitchFamily="34" charset="-34"/>
              <a:cs typeface="Browallia New" panose="020B0604020202020204" pitchFamily="34" charset="-34"/>
            </a:endParaRPr>
          </a:p>
          <a:p>
            <a:pPr defTabSz="457200">
              <a:lnSpc>
                <a:spcPct val="70000"/>
              </a:lnSpc>
            </a:pP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18" name="Flowchart: Multidocument 15"/>
          <p:cNvSpPr/>
          <p:nvPr/>
        </p:nvSpPr>
        <p:spPr>
          <a:xfrm>
            <a:off x="951378" y="2414048"/>
            <a:ext cx="727001" cy="514730"/>
          </a:xfrm>
          <a:prstGeom prst="flowChartMulti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1300" dirty="0">
              <a:solidFill>
                <a:prstClr val="black"/>
              </a:solidFill>
              <a:latin typeface="Browallia New" panose="020B0604020202020204" pitchFamily="34" charset="-34"/>
              <a:cs typeface="Browallia New" panose="020B0604020202020204" pitchFamily="34" charset="-34"/>
            </a:endParaRPr>
          </a:p>
        </p:txBody>
      </p:sp>
      <p:sp>
        <p:nvSpPr>
          <p:cNvPr id="19" name="TextBox 16"/>
          <p:cNvSpPr txBox="1"/>
          <p:nvPr/>
        </p:nvSpPr>
        <p:spPr>
          <a:xfrm>
            <a:off x="859710" y="2903091"/>
            <a:ext cx="1516762" cy="538609"/>
          </a:xfrm>
          <a:prstGeom prst="rect">
            <a:avLst/>
          </a:prstGeom>
          <a:noFill/>
        </p:spPr>
        <p:txBody>
          <a:bodyPr wrap="none" rtlCol="0">
            <a:spAutoFit/>
          </a:bodyPr>
          <a:lstStyle/>
          <a:p>
            <a:pPr defTabSz="457200">
              <a:lnSpc>
                <a:spcPct val="80000"/>
              </a:lnSpc>
            </a:pPr>
            <a:endParaRPr lang="th-TH" sz="1200" dirty="0">
              <a:latin typeface="Browallia New"/>
              <a:cs typeface="Browallia New"/>
            </a:endParaRPr>
          </a:p>
          <a:p>
            <a:pPr defTabSz="457200">
              <a:lnSpc>
                <a:spcPct val="80000"/>
              </a:lnSpc>
            </a:pPr>
            <a:r>
              <a:rPr lang="th-TH" sz="1200" dirty="0">
                <a:latin typeface="Browallia New"/>
                <a:cs typeface="Browallia New"/>
              </a:rPr>
              <a:t>- </a:t>
            </a:r>
            <a:r>
              <a:rPr lang="en-US" sz="1200" dirty="0">
                <a:solidFill>
                  <a:prstClr val="black"/>
                </a:solidFill>
                <a:latin typeface="Browallia New"/>
                <a:cs typeface="Browallia New"/>
              </a:rPr>
              <a:t>Audit plan and methodology</a:t>
            </a:r>
            <a:r>
              <a:rPr lang="th-TH" sz="1200" dirty="0">
                <a:latin typeface="Browallia New" panose="020B0604020202020204" pitchFamily="34" charset="-34"/>
                <a:cs typeface="Browallia New" panose="020B0604020202020204" pitchFamily="34" charset="-34"/>
              </a:rPr>
              <a:t/>
            </a:r>
            <a:br>
              <a:rPr lang="th-TH" sz="1200" dirty="0">
                <a:latin typeface="Browallia New" panose="020B0604020202020204" pitchFamily="34" charset="-34"/>
                <a:cs typeface="Browallia New" panose="020B0604020202020204" pitchFamily="34" charset="-34"/>
              </a:rPr>
            </a:br>
            <a:r>
              <a:rPr lang="en-US" sz="1200" dirty="0">
                <a:latin typeface="Browallia New" panose="020B0604020202020204" pitchFamily="34" charset="-34"/>
                <a:cs typeface="Browallia New" panose="020B0604020202020204" pitchFamily="34" charset="-34"/>
              </a:rPr>
              <a:t>- </a:t>
            </a:r>
            <a:r>
              <a:rPr lang="en-US" sz="1200" dirty="0">
                <a:solidFill>
                  <a:prstClr val="black"/>
                </a:solidFill>
                <a:latin typeface="Browallia New"/>
                <a:cs typeface="Browallia New"/>
              </a:rPr>
              <a:t>opening meeting letter</a:t>
            </a:r>
            <a:endParaRPr lang="th-TH" sz="1200" dirty="0">
              <a:solidFill>
                <a:prstClr val="black"/>
              </a:solidFill>
              <a:latin typeface="Browallia New"/>
              <a:cs typeface="Browallia New"/>
            </a:endParaRPr>
          </a:p>
        </p:txBody>
      </p:sp>
      <p:grpSp>
        <p:nvGrpSpPr>
          <p:cNvPr id="20" name="Group 17"/>
          <p:cNvGrpSpPr/>
          <p:nvPr/>
        </p:nvGrpSpPr>
        <p:grpSpPr>
          <a:xfrm>
            <a:off x="3091657" y="2269754"/>
            <a:ext cx="963798" cy="652985"/>
            <a:chOff x="1351010" y="1350198"/>
            <a:chExt cx="963798" cy="720840"/>
          </a:xfrm>
        </p:grpSpPr>
        <p:sp>
          <p:nvSpPr>
            <p:cNvPr id="21" name="Rectangle 18"/>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Opening meeting/ </a:t>
              </a:r>
              <a:endParaRPr lang="th-TH" sz="1100" dirty="0" smtClean="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Meet with </a:t>
              </a: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management</a:t>
              </a:r>
              <a:endParaRPr lang="en-US" sz="1100" dirty="0">
                <a:solidFill>
                  <a:prstClr val="black"/>
                </a:solidFill>
                <a:latin typeface="Browallia New" panose="020B0604020202020204" pitchFamily="34" charset="-34"/>
                <a:cs typeface="Browallia New" panose="020B0604020202020204" pitchFamily="34" charset="-34"/>
              </a:endParaRPr>
            </a:p>
          </p:txBody>
        </p:sp>
        <p:sp>
          <p:nvSpPr>
            <p:cNvPr id="22" name="Rectangle 19"/>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050" dirty="0" smtClean="0">
                  <a:solidFill>
                    <a:prstClr val="black"/>
                  </a:solidFill>
                  <a:latin typeface="Browallia New" panose="020B0604020202020204" pitchFamily="34" charset="-34"/>
                  <a:cs typeface="Browallia New" panose="020B0604020202020204" pitchFamily="34" charset="-34"/>
                </a:rPr>
                <a:t>Audited entity &amp; Team</a:t>
              </a:r>
              <a:endParaRPr lang="en-US" sz="1050" dirty="0">
                <a:solidFill>
                  <a:prstClr val="black"/>
                </a:solidFill>
                <a:latin typeface="Browallia New" panose="020B0604020202020204" pitchFamily="34" charset="-34"/>
                <a:cs typeface="Browallia New" panose="020B0604020202020204" pitchFamily="34" charset="-34"/>
              </a:endParaRPr>
            </a:p>
          </p:txBody>
        </p:sp>
      </p:grpSp>
      <p:grpSp>
        <p:nvGrpSpPr>
          <p:cNvPr id="23" name="Group 20"/>
          <p:cNvGrpSpPr/>
          <p:nvPr/>
        </p:nvGrpSpPr>
        <p:grpSpPr>
          <a:xfrm>
            <a:off x="5408769" y="2269755"/>
            <a:ext cx="963798" cy="652985"/>
            <a:chOff x="1351010" y="1350198"/>
            <a:chExt cx="963798" cy="720840"/>
          </a:xfrm>
        </p:grpSpPr>
        <p:sp>
          <p:nvSpPr>
            <p:cNvPr id="24" name="Rectangle 21"/>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Data gathering &amp;</a:t>
              </a: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analysis</a:t>
              </a:r>
              <a:endParaRPr lang="th-TH" sz="1100" dirty="0">
                <a:solidFill>
                  <a:prstClr val="black"/>
                </a:solidFill>
                <a:latin typeface="Browallia New" panose="020B0604020202020204" pitchFamily="34" charset="-34"/>
                <a:cs typeface="Browallia New" panose="020B0604020202020204" pitchFamily="34" charset="-34"/>
              </a:endParaRPr>
            </a:p>
          </p:txBody>
        </p:sp>
        <p:sp>
          <p:nvSpPr>
            <p:cNvPr id="25" name="Rectangle 22"/>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auditor</a:t>
              </a:r>
              <a:endParaRPr lang="en-US" sz="1100" dirty="0">
                <a:solidFill>
                  <a:prstClr val="black"/>
                </a:solidFill>
                <a:latin typeface="Browallia New" panose="020B0604020202020204" pitchFamily="34" charset="-34"/>
                <a:cs typeface="Browallia New" panose="020B0604020202020204" pitchFamily="34" charset="-34"/>
              </a:endParaRPr>
            </a:p>
          </p:txBody>
        </p:sp>
      </p:grpSp>
      <p:grpSp>
        <p:nvGrpSpPr>
          <p:cNvPr id="26" name="Group 27"/>
          <p:cNvGrpSpPr/>
          <p:nvPr/>
        </p:nvGrpSpPr>
        <p:grpSpPr>
          <a:xfrm>
            <a:off x="7941501" y="2269754"/>
            <a:ext cx="963798" cy="652985"/>
            <a:chOff x="1351010" y="1350198"/>
            <a:chExt cx="963798" cy="720840"/>
          </a:xfrm>
        </p:grpSpPr>
        <p:sp>
          <p:nvSpPr>
            <p:cNvPr id="27" name="Rectangle 28"/>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Develop work sheet &amp; </a:t>
              </a: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draft report &amp; draft </a:t>
              </a: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recommendation letter</a:t>
              </a:r>
              <a:endParaRPr lang="th-TH" sz="1100" dirty="0">
                <a:solidFill>
                  <a:prstClr val="black"/>
                </a:solidFill>
                <a:latin typeface="Browallia New" panose="020B0604020202020204" pitchFamily="34" charset="-34"/>
                <a:cs typeface="Browallia New" panose="020B0604020202020204" pitchFamily="34" charset="-34"/>
              </a:endParaRPr>
            </a:p>
          </p:txBody>
        </p:sp>
        <p:sp>
          <p:nvSpPr>
            <p:cNvPr id="28" name="Rectangle 29"/>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Auditor</a:t>
              </a:r>
              <a:endParaRPr lang="en-US" sz="1100" dirty="0">
                <a:solidFill>
                  <a:prstClr val="black"/>
                </a:solidFill>
                <a:latin typeface="Browallia New" panose="020B0604020202020204" pitchFamily="34" charset="-34"/>
                <a:cs typeface="Browallia New" panose="020B0604020202020204" pitchFamily="34" charset="-34"/>
              </a:endParaRPr>
            </a:p>
          </p:txBody>
        </p:sp>
      </p:grpSp>
      <p:cxnSp>
        <p:nvCxnSpPr>
          <p:cNvPr id="29" name="Straight Arrow Connector 2"/>
          <p:cNvCxnSpPr>
            <a:stCxn id="18" idx="3"/>
            <a:endCxn id="21" idx="1"/>
          </p:cNvCxnSpPr>
          <p:nvPr/>
        </p:nvCxnSpPr>
        <p:spPr>
          <a:xfrm>
            <a:off x="1678379" y="2671413"/>
            <a:ext cx="1413278" cy="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4"/>
          <p:cNvCxnSpPr>
            <a:stCxn id="21" idx="3"/>
            <a:endCxn id="24" idx="1"/>
          </p:cNvCxnSpPr>
          <p:nvPr/>
        </p:nvCxnSpPr>
        <p:spPr>
          <a:xfrm>
            <a:off x="4055223" y="2672328"/>
            <a:ext cx="135354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1"/>
          <p:cNvCxnSpPr>
            <a:stCxn id="24" idx="3"/>
            <a:endCxn id="27" idx="1"/>
          </p:cNvCxnSpPr>
          <p:nvPr/>
        </p:nvCxnSpPr>
        <p:spPr>
          <a:xfrm flipV="1">
            <a:off x="6372335" y="2672328"/>
            <a:ext cx="156916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50"/>
          <p:cNvCxnSpPr>
            <a:stCxn id="27" idx="2"/>
          </p:cNvCxnSpPr>
          <p:nvPr/>
        </p:nvCxnSpPr>
        <p:spPr>
          <a:xfrm rot="5400000">
            <a:off x="4313855" y="-76238"/>
            <a:ext cx="1110453" cy="71084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Flowchart: Off-page Connector 79"/>
          <p:cNvSpPr/>
          <p:nvPr/>
        </p:nvSpPr>
        <p:spPr>
          <a:xfrm>
            <a:off x="8247710" y="1619518"/>
            <a:ext cx="359577" cy="343815"/>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ysClr val="windowText" lastClr="000000"/>
                </a:solidFill>
                <a:latin typeface="Browallia New" panose="020B0604020202020204" pitchFamily="34" charset="-34"/>
                <a:cs typeface="Browallia New" panose="020B0604020202020204" pitchFamily="34" charset="-34"/>
              </a:rPr>
              <a:t>M4-03</a:t>
            </a:r>
          </a:p>
        </p:txBody>
      </p:sp>
      <p:cxnSp>
        <p:nvCxnSpPr>
          <p:cNvPr id="34" name="Straight Arrow Connector 87"/>
          <p:cNvCxnSpPr>
            <a:stCxn id="33" idx="2"/>
            <a:endCxn id="28" idx="0"/>
          </p:cNvCxnSpPr>
          <p:nvPr/>
        </p:nvCxnSpPr>
        <p:spPr>
          <a:xfrm flipH="1">
            <a:off x="8423467" y="1963333"/>
            <a:ext cx="4032" cy="306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Flowchart: Multidocument 52"/>
          <p:cNvSpPr/>
          <p:nvPr/>
        </p:nvSpPr>
        <p:spPr>
          <a:xfrm>
            <a:off x="934443" y="4049826"/>
            <a:ext cx="727001" cy="514730"/>
          </a:xfrm>
          <a:prstGeom prst="flowChartMulti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1300" dirty="0">
              <a:solidFill>
                <a:prstClr val="black"/>
              </a:solidFill>
              <a:latin typeface="Browallia New" panose="020B0604020202020204" pitchFamily="34" charset="-34"/>
              <a:cs typeface="Browallia New" panose="020B0604020202020204" pitchFamily="34" charset="-34"/>
            </a:endParaRPr>
          </a:p>
        </p:txBody>
      </p:sp>
      <p:sp>
        <p:nvSpPr>
          <p:cNvPr id="36" name="TextBox 51"/>
          <p:cNvSpPr txBox="1"/>
          <p:nvPr/>
        </p:nvSpPr>
        <p:spPr>
          <a:xfrm>
            <a:off x="823107" y="4533579"/>
            <a:ext cx="1446230" cy="800219"/>
          </a:xfrm>
          <a:prstGeom prst="rect">
            <a:avLst/>
          </a:prstGeom>
          <a:noFill/>
        </p:spPr>
        <p:txBody>
          <a:bodyPr wrap="none" rtlCol="0">
            <a:spAutoFit/>
          </a:bodyPr>
          <a:lstStyle/>
          <a:p>
            <a:r>
              <a:rPr lang="en-US" sz="1150" dirty="0" smtClean="0">
                <a:latin typeface="Browallia New" panose="020B0604020202020204" pitchFamily="34" charset="-34"/>
                <a:cs typeface="Browallia New" panose="020B0604020202020204" pitchFamily="34" charset="-34"/>
              </a:rPr>
              <a:t>- Work sheet </a:t>
            </a:r>
            <a:endParaRPr lang="en-US" sz="1150" dirty="0">
              <a:latin typeface="Browallia New" panose="020B0604020202020204" pitchFamily="34" charset="-34"/>
              <a:cs typeface="Browallia New" panose="020B0604020202020204" pitchFamily="34" charset="-34"/>
            </a:endParaRPr>
          </a:p>
          <a:p>
            <a:r>
              <a:rPr lang="en-US" sz="1150" dirty="0" smtClean="0">
                <a:latin typeface="Browallia New" panose="020B0604020202020204" pitchFamily="34" charset="-34"/>
                <a:cs typeface="Browallia New" panose="020B0604020202020204" pitchFamily="34" charset="-34"/>
              </a:rPr>
              <a:t>- Audit evidence</a:t>
            </a:r>
          </a:p>
          <a:p>
            <a:r>
              <a:rPr lang="en-US" sz="1150" dirty="0" smtClean="0">
                <a:latin typeface="Browallia New" panose="020B0604020202020204" pitchFamily="34" charset="-34"/>
                <a:cs typeface="Browallia New" panose="020B0604020202020204" pitchFamily="34" charset="-34"/>
              </a:rPr>
              <a:t>- Draft report</a:t>
            </a:r>
            <a:r>
              <a:rPr lang="th-TH" sz="1150" dirty="0" smtClean="0">
                <a:latin typeface="Browallia New" panose="020B0604020202020204" pitchFamily="34" charset="-34"/>
                <a:cs typeface="Browallia New" panose="020B0604020202020204" pitchFamily="34" charset="-34"/>
              </a:rPr>
              <a:t/>
            </a:r>
            <a:br>
              <a:rPr lang="th-TH" sz="1150" dirty="0" smtClean="0">
                <a:latin typeface="Browallia New" panose="020B0604020202020204" pitchFamily="34" charset="-34"/>
                <a:cs typeface="Browallia New" panose="020B0604020202020204" pitchFamily="34" charset="-34"/>
              </a:rPr>
            </a:br>
            <a:r>
              <a:rPr lang="en-US" sz="1150" dirty="0" smtClean="0">
                <a:latin typeface="Browallia New" panose="020B0604020202020204" pitchFamily="34" charset="-34"/>
                <a:cs typeface="Browallia New" panose="020B0604020202020204" pitchFamily="34" charset="-34"/>
              </a:rPr>
              <a:t>-</a:t>
            </a:r>
            <a:r>
              <a:rPr lang="th-TH" sz="1150" dirty="0" smtClean="0">
                <a:latin typeface="Browallia New" panose="020B0604020202020204" pitchFamily="34" charset="-34"/>
                <a:cs typeface="Browallia New" panose="020B0604020202020204" pitchFamily="34" charset="-34"/>
              </a:rPr>
              <a:t> </a:t>
            </a:r>
            <a:r>
              <a:rPr lang="en-US" sz="1150" dirty="0" smtClean="0">
                <a:latin typeface="Browallia New" panose="020B0604020202020204" pitchFamily="34" charset="-34"/>
                <a:cs typeface="Browallia New" panose="020B0604020202020204" pitchFamily="34" charset="-34"/>
              </a:rPr>
              <a:t>Draft recommendation letter</a:t>
            </a:r>
            <a:endParaRPr lang="th-TH" sz="1150" dirty="0">
              <a:latin typeface="Browallia New" panose="020B0604020202020204" pitchFamily="34" charset="-34"/>
              <a:cs typeface="Browallia New" panose="020B0604020202020204" pitchFamily="34" charset="-34"/>
            </a:endParaRPr>
          </a:p>
        </p:txBody>
      </p:sp>
      <p:cxnSp>
        <p:nvCxnSpPr>
          <p:cNvPr id="37" name="Straight Connector 30"/>
          <p:cNvCxnSpPr/>
          <p:nvPr/>
        </p:nvCxnSpPr>
        <p:spPr>
          <a:xfrm>
            <a:off x="421236" y="6149141"/>
            <a:ext cx="8919868" cy="0"/>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2954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lum bright="70000" contrast="-70000"/>
          </a:blip>
          <a:srcRect t="11770"/>
          <a:stretch/>
        </p:blipFill>
        <p:spPr>
          <a:xfrm>
            <a:off x="-5120" y="-3545"/>
            <a:ext cx="12192000" cy="6858000"/>
          </a:xfrm>
          <a:prstGeom prst="rect">
            <a:avLst/>
          </a:prstGeom>
        </p:spPr>
      </p:pic>
      <p:sp>
        <p:nvSpPr>
          <p:cNvPr id="7" name="Content Placeholder 2"/>
          <p:cNvSpPr txBox="1">
            <a:spLocks/>
          </p:cNvSpPr>
          <p:nvPr/>
        </p:nvSpPr>
        <p:spPr>
          <a:xfrm>
            <a:off x="659504" y="1363247"/>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38" name="Rectangle 9"/>
          <p:cNvSpPr/>
          <p:nvPr/>
        </p:nvSpPr>
        <p:spPr>
          <a:xfrm>
            <a:off x="9420709" y="690478"/>
            <a:ext cx="1780692" cy="187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600" b="1" i="1" dirty="0" smtClean="0">
                <a:solidFill>
                  <a:srgbClr val="0070C0"/>
                </a:solidFill>
                <a:latin typeface="Browallia New" panose="020B0604020202020204" pitchFamily="34" charset="-34"/>
                <a:cs typeface="Browallia New" panose="020B0604020202020204" pitchFamily="34" charset="-34"/>
              </a:rPr>
              <a:t>As-Is </a:t>
            </a:r>
            <a:r>
              <a:rPr lang="en-US" sz="1600" b="1" i="1" dirty="0">
                <a:solidFill>
                  <a:srgbClr val="0070C0"/>
                </a:solidFill>
                <a:latin typeface="Browallia New" panose="020B0604020202020204" pitchFamily="34" charset="-34"/>
                <a:cs typeface="Browallia New" panose="020B0604020202020204" pitchFamily="34" charset="-34"/>
              </a:rPr>
              <a:t>Process </a:t>
            </a:r>
            <a:r>
              <a:rPr lang="en-US" sz="1600" b="1" i="1" dirty="0" smtClean="0">
                <a:solidFill>
                  <a:srgbClr val="0070C0"/>
                </a:solidFill>
                <a:latin typeface="Browallia New" panose="020B0604020202020204" pitchFamily="34" charset="-34"/>
                <a:cs typeface="Browallia New" panose="020B0604020202020204" pitchFamily="34" charset="-34"/>
              </a:rPr>
              <a:t>Flow:</a:t>
            </a:r>
            <a:endParaRPr lang="en-US" sz="1600" b="1" i="1" dirty="0">
              <a:solidFill>
                <a:srgbClr val="0070C0"/>
              </a:solidFill>
              <a:latin typeface="Browallia New" panose="020B0604020202020204" pitchFamily="34" charset="-34"/>
              <a:cs typeface="Browallia New" panose="020B0604020202020204" pitchFamily="34" charset="-34"/>
            </a:endParaRPr>
          </a:p>
        </p:txBody>
      </p:sp>
      <p:graphicFrame>
        <p:nvGraphicFramePr>
          <p:cNvPr id="39" name="Table 10"/>
          <p:cNvGraphicFramePr>
            <a:graphicFrameLocks noGrp="1"/>
          </p:cNvGraphicFramePr>
          <p:nvPr>
            <p:extLst>
              <p:ext uri="{D42A27DB-BD31-4B8C-83A1-F6EECF244321}">
                <p14:modId xmlns:p14="http://schemas.microsoft.com/office/powerpoint/2010/main" val="3746971052"/>
              </p:ext>
            </p:extLst>
          </p:nvPr>
        </p:nvGraphicFramePr>
        <p:xfrm>
          <a:off x="322937" y="407366"/>
          <a:ext cx="4282204" cy="487680"/>
        </p:xfrm>
        <a:graphic>
          <a:graphicData uri="http://schemas.openxmlformats.org/drawingml/2006/table">
            <a:tbl>
              <a:tblPr firstRow="1" firstCol="1" bandRow="1">
                <a:tableStyleId>{638B1855-1B75-4FBE-930C-398BA8C253C6}</a:tableStyleId>
              </a:tblPr>
              <a:tblGrid>
                <a:gridCol w="1362428">
                  <a:extLst>
                    <a:ext uri="{9D8B030D-6E8A-4147-A177-3AD203B41FA5}">
                      <a16:colId xmlns="" xmlns:a16="http://schemas.microsoft.com/office/drawing/2014/main" val="20000"/>
                    </a:ext>
                  </a:extLst>
                </a:gridCol>
                <a:gridCol w="2541494">
                  <a:extLst>
                    <a:ext uri="{9D8B030D-6E8A-4147-A177-3AD203B41FA5}">
                      <a16:colId xmlns="" xmlns:a16="http://schemas.microsoft.com/office/drawing/2014/main" val="20001"/>
                    </a:ext>
                  </a:extLst>
                </a:gridCol>
                <a:gridCol w="378282">
                  <a:extLst>
                    <a:ext uri="{9D8B030D-6E8A-4147-A177-3AD203B41FA5}">
                      <a16:colId xmlns="" xmlns:a16="http://schemas.microsoft.com/office/drawing/2014/main" val="20002"/>
                    </a:ext>
                  </a:extLst>
                </a:gridCol>
              </a:tblGrid>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Main</a:t>
                      </a:r>
                      <a:r>
                        <a:rPr lang="en-US" sz="1600" b="1" baseline="0" dirty="0" smtClean="0">
                          <a:solidFill>
                            <a:schemeClr val="tx1"/>
                          </a:solidFill>
                          <a:effectLst/>
                          <a:latin typeface="Browallia New" panose="020B0604020202020204" pitchFamily="34" charset="-34"/>
                          <a:ea typeface="+mn-ea"/>
                          <a:cs typeface="Browallia New" panose="020B0604020202020204" pitchFamily="34" charset="-34"/>
                        </a:rPr>
                        <a:t> Mission</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gridSpan="2">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M4 Procurement</a:t>
                      </a:r>
                      <a:r>
                        <a:rPr lang="en-US" sz="1600" b="0" baseline="0" dirty="0" smtClean="0">
                          <a:solidFill>
                            <a:schemeClr val="bg2">
                              <a:lumMod val="50000"/>
                            </a:schemeClr>
                          </a:solidFill>
                          <a:latin typeface="Browallia New" panose="020B0604020202020204" pitchFamily="34" charset="-34"/>
                          <a:cs typeface="Browallia New" panose="020B0604020202020204" pitchFamily="34" charset="-34"/>
                        </a:rPr>
                        <a:t> Audit</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hMerge="1">
                  <a:txBody>
                    <a:bodyPr/>
                    <a:lstStyle/>
                    <a:p>
                      <a:endParaRPr lang="th-TH"/>
                    </a:p>
                  </a:txBody>
                  <a:tcPr/>
                </a:tc>
                <a:extLst>
                  <a:ext uri="{0D108BD9-81ED-4DB2-BD59-A6C34878D82A}">
                    <a16:rowId xmlns="" xmlns:a16="http://schemas.microsoft.com/office/drawing/2014/main" val="10000"/>
                  </a:ext>
                </a:extLst>
              </a:tr>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Stages</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nSpc>
                          <a:spcPct val="100000"/>
                        </a:lnSpc>
                      </a:pPr>
                      <a:r>
                        <a:rPr lang="en-US" sz="1600" b="0" dirty="0">
                          <a:solidFill>
                            <a:schemeClr val="bg2">
                              <a:lumMod val="50000"/>
                            </a:schemeClr>
                          </a:solidFill>
                          <a:latin typeface="Browallia New" panose="020B0604020202020204" pitchFamily="34" charset="-34"/>
                          <a:cs typeface="Browallia New" panose="020B0604020202020204" pitchFamily="34" charset="-34"/>
                        </a:rPr>
                        <a:t>M4-03 </a:t>
                      </a:r>
                      <a:r>
                        <a:rPr lang="en-US" sz="1600" b="0" dirty="0" smtClean="0">
                          <a:solidFill>
                            <a:schemeClr val="bg2">
                              <a:lumMod val="50000"/>
                            </a:schemeClr>
                          </a:solidFill>
                          <a:latin typeface="Browallia New" panose="020B0604020202020204" pitchFamily="34" charset="-34"/>
                          <a:cs typeface="Browallia New" panose="020B0604020202020204" pitchFamily="34" charset="-34"/>
                        </a:rPr>
                        <a:t>Reporting</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p</a:t>
                      </a:r>
                      <a:r>
                        <a:rPr lang="th-TH" sz="1600" b="0" dirty="0" smtClean="0">
                          <a:solidFill>
                            <a:schemeClr val="bg2">
                              <a:lumMod val="50000"/>
                            </a:schemeClr>
                          </a:solidFill>
                          <a:latin typeface="Browallia New" panose="020B0604020202020204" pitchFamily="34" charset="-34"/>
                          <a:cs typeface="Browallia New" panose="020B0604020202020204" pitchFamily="34" charset="-34"/>
                        </a:rPr>
                        <a:t>.</a:t>
                      </a:r>
                      <a:r>
                        <a:rPr lang="en-US" sz="1600" b="0" dirty="0">
                          <a:solidFill>
                            <a:schemeClr val="bg2">
                              <a:lumMod val="50000"/>
                            </a:schemeClr>
                          </a:solidFill>
                          <a:latin typeface="Browallia New" panose="020B0604020202020204" pitchFamily="34" charset="-34"/>
                          <a:cs typeface="Browallia New" panose="020B0604020202020204" pitchFamily="34" charset="-34"/>
                        </a:rPr>
                        <a:t>1</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40" name="Rectangle 8"/>
          <p:cNvSpPr/>
          <p:nvPr/>
        </p:nvSpPr>
        <p:spPr>
          <a:xfrm>
            <a:off x="249131" y="6421118"/>
            <a:ext cx="2786312"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 code 100</a:t>
            </a:r>
            <a:r>
              <a:rPr lang="th-TH" sz="1150" dirty="0">
                <a:solidFill>
                  <a:prstClr val="black"/>
                </a:solidFill>
                <a:latin typeface="Browallia New"/>
                <a:cs typeface="Browallia New"/>
              </a:rPr>
              <a:t> – </a:t>
            </a:r>
            <a:r>
              <a:rPr lang="en-US" sz="1150" dirty="0">
                <a:solidFill>
                  <a:prstClr val="black"/>
                </a:solidFill>
                <a:latin typeface="Browallia New"/>
                <a:cs typeface="Browallia New"/>
              </a:rPr>
              <a:t>140</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 code 200</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a:t>
            </a:r>
            <a:r>
              <a:rPr lang="th-TH" sz="1150" dirty="0">
                <a:solidFill>
                  <a:prstClr val="black"/>
                </a:solidFill>
                <a:latin typeface="Browallia New"/>
                <a:cs typeface="Browallia New"/>
              </a:rPr>
              <a:t> </a:t>
            </a:r>
            <a:r>
              <a:rPr lang="en-US" sz="1150" dirty="0">
                <a:solidFill>
                  <a:prstClr val="black"/>
                </a:solidFill>
                <a:latin typeface="Browallia New"/>
                <a:cs typeface="Browallia New"/>
              </a:rPr>
              <a:t>code 230</a:t>
            </a:r>
          </a:p>
          <a:p>
            <a:pPr defTabSz="457200">
              <a:lnSpc>
                <a:spcPct val="70000"/>
              </a:lnSpc>
            </a:pPr>
            <a:r>
              <a:rPr lang="en-US" sz="1150" dirty="0" smtClean="0">
                <a:solidFill>
                  <a:prstClr val="black"/>
                </a:solidFill>
                <a:latin typeface="Browallia New" panose="020B0604020202020204" pitchFamily="34" charset="-34"/>
                <a:cs typeface="Browallia New" panose="020B0604020202020204" pitchFamily="34" charset="-34"/>
              </a:rPr>
              <a:t>  </a:t>
            </a: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41" name="Rectangle 12"/>
          <p:cNvSpPr/>
          <p:nvPr/>
        </p:nvSpPr>
        <p:spPr>
          <a:xfrm>
            <a:off x="3086369" y="6417873"/>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1 – 40 </a:t>
            </a:r>
          </a:p>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400 </a:t>
            </a:r>
          </a:p>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4000 - 4200 </a:t>
            </a:r>
          </a:p>
          <a:p>
            <a:pPr defTabSz="457200">
              <a:lnSpc>
                <a:spcPct val="70000"/>
              </a:lnSpc>
            </a:pP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42" name="Rectangle 13"/>
          <p:cNvSpPr/>
          <p:nvPr/>
        </p:nvSpPr>
        <p:spPr>
          <a:xfrm>
            <a:off x="139880" y="6206130"/>
            <a:ext cx="3239990" cy="364715"/>
          </a:xfrm>
          <a:prstGeom prst="rect">
            <a:avLst/>
          </a:prstGeom>
        </p:spPr>
        <p:txBody>
          <a:bodyPr wrap="none">
            <a:spAutoFit/>
          </a:bodyPr>
          <a:lstStyle/>
          <a:p>
            <a:pPr defTabSz="457200">
              <a:lnSpc>
                <a:spcPct val="70000"/>
              </a:lnSpc>
            </a:pPr>
            <a:r>
              <a:rPr lang="en-US" sz="1200" b="1" dirty="0">
                <a:latin typeface="Browallia New"/>
                <a:ea typeface="Calibri" panose="020F0502020204030204" pitchFamily="34" charset="0"/>
                <a:cs typeface="Browallia New"/>
              </a:rPr>
              <a:t>rules /regulations/ standards/ principles/ guidelines/ handbooks</a:t>
            </a:r>
            <a:r>
              <a:rPr lang="th-TH" sz="1200" b="1" dirty="0">
                <a:latin typeface="Browallia New"/>
                <a:ea typeface="Calibri" panose="020F0502020204030204" pitchFamily="34" charset="0"/>
                <a:cs typeface="Browallia New"/>
              </a:rPr>
              <a:t> </a:t>
            </a:r>
            <a:endParaRPr lang="en-US" sz="1200" b="1" dirty="0">
              <a:solidFill>
                <a:prstClr val="black"/>
              </a:solidFill>
              <a:latin typeface="Browallia New"/>
              <a:cs typeface="Browallia New"/>
            </a:endParaRPr>
          </a:p>
          <a:p>
            <a:pPr defTabSz="457200">
              <a:lnSpc>
                <a:spcPct val="70000"/>
              </a:lnSpc>
            </a:pPr>
            <a:endParaRPr lang="en-US" sz="1200" b="1" dirty="0">
              <a:solidFill>
                <a:prstClr val="black"/>
              </a:solidFill>
              <a:latin typeface="Browallia New" panose="020B0604020202020204" pitchFamily="34" charset="-34"/>
              <a:cs typeface="Browallia New" panose="020B0604020202020204" pitchFamily="34" charset="-34"/>
            </a:endParaRPr>
          </a:p>
        </p:txBody>
      </p:sp>
      <p:sp>
        <p:nvSpPr>
          <p:cNvPr id="43" name="Rectangle 14"/>
          <p:cNvSpPr/>
          <p:nvPr/>
        </p:nvSpPr>
        <p:spPr>
          <a:xfrm>
            <a:off x="5602872" y="6416003"/>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Public procurement audit guideline</a:t>
            </a:r>
            <a:endParaRPr lang="th-TH" sz="1150" dirty="0">
              <a:solidFill>
                <a:prstClr val="black"/>
              </a:solidFill>
              <a:latin typeface="Browallia New"/>
              <a:cs typeface="Browallia New"/>
            </a:endParaRPr>
          </a:p>
          <a:p>
            <a:pPr defTabSz="457200">
              <a:lnSpc>
                <a:spcPct val="70000"/>
              </a:lnSpc>
            </a:pPr>
            <a:r>
              <a:rPr lang="en-US" sz="1150" dirty="0" smtClean="0">
                <a:solidFill>
                  <a:prstClr val="black"/>
                </a:solidFill>
                <a:latin typeface="Browallia New" panose="020B0604020202020204" pitchFamily="34" charset="-34"/>
                <a:cs typeface="Browallia New" panose="020B0604020202020204" pitchFamily="34" charset="-34"/>
              </a:rPr>
              <a:t> </a:t>
            </a:r>
            <a:endParaRPr lang="en-US" sz="1150" dirty="0">
              <a:solidFill>
                <a:prstClr val="black"/>
              </a:solidFill>
              <a:latin typeface="Browallia New" panose="020B0604020202020204" pitchFamily="34" charset="-34"/>
              <a:cs typeface="Browallia New" panose="020B0604020202020204" pitchFamily="34" charset="-34"/>
            </a:endParaRPr>
          </a:p>
          <a:p>
            <a:pPr defTabSz="457200">
              <a:lnSpc>
                <a:spcPct val="70000"/>
              </a:lnSpc>
            </a:pP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44" name="Flowchart: Multidocument 15"/>
          <p:cNvSpPr/>
          <p:nvPr/>
        </p:nvSpPr>
        <p:spPr>
          <a:xfrm>
            <a:off x="724296" y="2152967"/>
            <a:ext cx="727001" cy="514730"/>
          </a:xfrm>
          <a:prstGeom prst="flowChartMulti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1300" dirty="0">
              <a:solidFill>
                <a:prstClr val="black"/>
              </a:solidFill>
              <a:latin typeface="Browallia New" panose="020B0604020202020204" pitchFamily="34" charset="-34"/>
              <a:cs typeface="Browallia New" panose="020B0604020202020204" pitchFamily="34" charset="-34"/>
            </a:endParaRPr>
          </a:p>
        </p:txBody>
      </p:sp>
      <p:sp>
        <p:nvSpPr>
          <p:cNvPr id="45" name="Rectangle 20"/>
          <p:cNvSpPr/>
          <p:nvPr/>
        </p:nvSpPr>
        <p:spPr>
          <a:xfrm>
            <a:off x="306268" y="1049843"/>
            <a:ext cx="7498080" cy="331257"/>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smtClean="0">
                <a:solidFill>
                  <a:srgbClr val="000000"/>
                </a:solidFill>
                <a:latin typeface="Browallia New" panose="020B0604020202020204" pitchFamily="34" charset="-34"/>
                <a:cs typeface="Browallia New" panose="020B0604020202020204" pitchFamily="34" charset="-34"/>
              </a:rPr>
              <a:t>Offices</a:t>
            </a:r>
            <a:endParaRPr lang="th-TH" sz="1400" b="1" dirty="0">
              <a:solidFill>
                <a:srgbClr val="000000"/>
              </a:solidFill>
              <a:latin typeface="Browallia New" panose="020B0604020202020204" pitchFamily="34" charset="-34"/>
              <a:cs typeface="Browallia New" panose="020B0604020202020204" pitchFamily="34" charset="-34"/>
            </a:endParaRPr>
          </a:p>
        </p:txBody>
      </p:sp>
      <p:grpSp>
        <p:nvGrpSpPr>
          <p:cNvPr id="46" name="Group 26"/>
          <p:cNvGrpSpPr/>
          <p:nvPr/>
        </p:nvGrpSpPr>
        <p:grpSpPr>
          <a:xfrm>
            <a:off x="2159419" y="2002012"/>
            <a:ext cx="963798" cy="652985"/>
            <a:chOff x="1351010" y="1350198"/>
            <a:chExt cx="963798" cy="720840"/>
          </a:xfrm>
        </p:grpSpPr>
        <p:sp>
          <p:nvSpPr>
            <p:cNvPr id="47" name="Rectangle 27"/>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Submit draft report &amp;</a:t>
              </a:r>
              <a:endParaRPr lang="th-TH" sz="1100" dirty="0" smtClean="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Draft recommendation</a:t>
              </a: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letter</a:t>
              </a:r>
              <a:endParaRPr lang="th-TH" sz="1100" dirty="0">
                <a:solidFill>
                  <a:prstClr val="black"/>
                </a:solidFill>
                <a:latin typeface="Browallia New" panose="020B0604020202020204" pitchFamily="34" charset="-34"/>
                <a:cs typeface="Browallia New" panose="020B0604020202020204" pitchFamily="34" charset="-34"/>
              </a:endParaRPr>
            </a:p>
          </p:txBody>
        </p:sp>
        <p:sp>
          <p:nvSpPr>
            <p:cNvPr id="48" name="Rectangle 28"/>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A</a:t>
              </a:r>
              <a:r>
                <a:rPr lang="en-US" sz="1100" dirty="0" smtClean="0">
                  <a:solidFill>
                    <a:prstClr val="black"/>
                  </a:solidFill>
                  <a:latin typeface="Browallia New" panose="020B0604020202020204" pitchFamily="34" charset="-34"/>
                  <a:cs typeface="Browallia New" panose="020B0604020202020204" pitchFamily="34" charset="-34"/>
                </a:rPr>
                <a:t>uditor</a:t>
              </a:r>
              <a:endParaRPr lang="en-US" sz="1100" dirty="0">
                <a:solidFill>
                  <a:prstClr val="black"/>
                </a:solidFill>
                <a:latin typeface="Browallia New" panose="020B0604020202020204" pitchFamily="34" charset="-34"/>
                <a:cs typeface="Browallia New" panose="020B0604020202020204" pitchFamily="34" charset="-34"/>
              </a:endParaRPr>
            </a:p>
          </p:txBody>
        </p:sp>
      </p:grpSp>
      <p:sp>
        <p:nvSpPr>
          <p:cNvPr id="49" name="TextBox 34"/>
          <p:cNvSpPr txBox="1"/>
          <p:nvPr/>
        </p:nvSpPr>
        <p:spPr>
          <a:xfrm>
            <a:off x="5301616" y="2208638"/>
            <a:ext cx="4606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yes</a:t>
            </a:r>
            <a:endParaRPr lang="en-US" sz="1200" i="1" dirty="0">
              <a:solidFill>
                <a:schemeClr val="accent5"/>
              </a:solidFill>
              <a:latin typeface="Browallia New" panose="020B0604020202020204" pitchFamily="34" charset="-34"/>
              <a:cs typeface="Browallia New" panose="020B0604020202020204" pitchFamily="34" charset="-34"/>
            </a:endParaRPr>
          </a:p>
        </p:txBody>
      </p:sp>
      <p:sp>
        <p:nvSpPr>
          <p:cNvPr id="50" name="Flowchart: Off-page Connector 35"/>
          <p:cNvSpPr/>
          <p:nvPr/>
        </p:nvSpPr>
        <p:spPr>
          <a:xfrm>
            <a:off x="4385772" y="3061217"/>
            <a:ext cx="359577" cy="343815"/>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ysClr val="windowText" lastClr="000000"/>
                </a:solidFill>
                <a:latin typeface="Browallia New" panose="020B0604020202020204" pitchFamily="34" charset="-34"/>
                <a:cs typeface="Browallia New" panose="020B0604020202020204" pitchFamily="34" charset="-34"/>
              </a:rPr>
              <a:t>M4-02</a:t>
            </a:r>
          </a:p>
        </p:txBody>
      </p:sp>
      <p:cxnSp>
        <p:nvCxnSpPr>
          <p:cNvPr id="51" name="Straight Arrow Connector 4"/>
          <p:cNvCxnSpPr>
            <a:stCxn id="44" idx="3"/>
            <a:endCxn id="47" idx="1"/>
          </p:cNvCxnSpPr>
          <p:nvPr/>
        </p:nvCxnSpPr>
        <p:spPr>
          <a:xfrm flipV="1">
            <a:off x="1451297" y="2404586"/>
            <a:ext cx="708122" cy="5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6"/>
          <p:cNvCxnSpPr>
            <a:stCxn id="47" idx="3"/>
            <a:endCxn id="55" idx="1"/>
          </p:cNvCxnSpPr>
          <p:nvPr/>
        </p:nvCxnSpPr>
        <p:spPr>
          <a:xfrm flipV="1">
            <a:off x="3122985" y="2391504"/>
            <a:ext cx="820060" cy="13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36"/>
          <p:cNvCxnSpPr>
            <a:stCxn id="55" idx="3"/>
            <a:endCxn id="62" idx="1"/>
          </p:cNvCxnSpPr>
          <p:nvPr/>
        </p:nvCxnSpPr>
        <p:spPr>
          <a:xfrm>
            <a:off x="5188638" y="2391504"/>
            <a:ext cx="11170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4"/>
          <p:cNvSpPr txBox="1"/>
          <p:nvPr/>
        </p:nvSpPr>
        <p:spPr>
          <a:xfrm>
            <a:off x="422326" y="2616936"/>
            <a:ext cx="1446230" cy="800219"/>
          </a:xfrm>
          <a:prstGeom prst="rect">
            <a:avLst/>
          </a:prstGeom>
          <a:noFill/>
        </p:spPr>
        <p:txBody>
          <a:bodyPr wrap="none" rtlCol="0">
            <a:spAutoFit/>
          </a:bodyPr>
          <a:lstStyle/>
          <a:p>
            <a:r>
              <a:rPr lang="en-US" sz="1150" dirty="0">
                <a:latin typeface="Browallia New" panose="020B0604020202020204" pitchFamily="34" charset="-34"/>
                <a:cs typeface="Browallia New" panose="020B0604020202020204" pitchFamily="34" charset="-34"/>
              </a:rPr>
              <a:t>- Work sheet </a:t>
            </a:r>
          </a:p>
          <a:p>
            <a:r>
              <a:rPr lang="en-US" sz="1150" dirty="0">
                <a:latin typeface="Browallia New" panose="020B0604020202020204" pitchFamily="34" charset="-34"/>
                <a:cs typeface="Browallia New" panose="020B0604020202020204" pitchFamily="34" charset="-34"/>
              </a:rPr>
              <a:t>- Audit evidence</a:t>
            </a:r>
          </a:p>
          <a:p>
            <a:r>
              <a:rPr lang="en-US" sz="1150" dirty="0">
                <a:latin typeface="Browallia New" panose="020B0604020202020204" pitchFamily="34" charset="-34"/>
                <a:cs typeface="Browallia New" panose="020B0604020202020204" pitchFamily="34" charset="-34"/>
              </a:rPr>
              <a:t>- Draft report</a:t>
            </a:r>
            <a:r>
              <a:rPr lang="th-TH" sz="1150" dirty="0">
                <a:latin typeface="Browallia New" panose="020B0604020202020204" pitchFamily="34" charset="-34"/>
                <a:cs typeface="Browallia New" panose="020B0604020202020204" pitchFamily="34" charset="-34"/>
              </a:rPr>
              <a:t/>
            </a:r>
            <a:br>
              <a:rPr lang="th-TH" sz="1150" dirty="0">
                <a:latin typeface="Browallia New" panose="020B0604020202020204" pitchFamily="34" charset="-34"/>
                <a:cs typeface="Browallia New" panose="020B0604020202020204" pitchFamily="34" charset="-34"/>
              </a:rPr>
            </a:br>
            <a:r>
              <a:rPr lang="en-US" sz="1150" dirty="0">
                <a:latin typeface="Browallia New" panose="020B0604020202020204" pitchFamily="34" charset="-34"/>
                <a:cs typeface="Browallia New" panose="020B0604020202020204" pitchFamily="34" charset="-34"/>
              </a:rPr>
              <a:t>-</a:t>
            </a:r>
            <a:r>
              <a:rPr lang="th-TH" sz="1150" dirty="0">
                <a:latin typeface="Browallia New" panose="020B0604020202020204" pitchFamily="34" charset="-34"/>
                <a:cs typeface="Browallia New" panose="020B0604020202020204" pitchFamily="34" charset="-34"/>
              </a:rPr>
              <a:t> </a:t>
            </a:r>
            <a:r>
              <a:rPr lang="en-US" sz="1150" dirty="0">
                <a:latin typeface="Browallia New" panose="020B0604020202020204" pitchFamily="34" charset="-34"/>
                <a:cs typeface="Browallia New" panose="020B0604020202020204" pitchFamily="34" charset="-34"/>
              </a:rPr>
              <a:t>Draft recommendation letter</a:t>
            </a:r>
            <a:endParaRPr lang="th-TH" sz="1150" dirty="0">
              <a:latin typeface="Browallia New" panose="020B0604020202020204" pitchFamily="34" charset="-34"/>
              <a:cs typeface="Browallia New" panose="020B0604020202020204" pitchFamily="34" charset="-34"/>
            </a:endParaRPr>
          </a:p>
        </p:txBody>
      </p:sp>
      <p:sp>
        <p:nvSpPr>
          <p:cNvPr id="55" name="Flowchart: Decision 50"/>
          <p:cNvSpPr/>
          <p:nvPr/>
        </p:nvSpPr>
        <p:spPr>
          <a:xfrm>
            <a:off x="3943045" y="1981564"/>
            <a:ext cx="1245593" cy="819880"/>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lnSpc>
                <a:spcPct val="80000"/>
              </a:lnSpc>
            </a:pPr>
            <a:endParaRPr lang="en-US" sz="1000" dirty="0" smtClean="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r>
              <a:rPr lang="en-US" sz="1000" dirty="0" smtClean="0">
                <a:solidFill>
                  <a:prstClr val="black"/>
                </a:solidFill>
                <a:latin typeface="Browallia New" panose="020B0604020202020204" pitchFamily="34" charset="-34"/>
                <a:cs typeface="Browallia New" panose="020B0604020202020204" pitchFamily="34" charset="-34"/>
              </a:rPr>
              <a:t>Review </a:t>
            </a:r>
            <a:r>
              <a:rPr lang="en-US" sz="1000" dirty="0">
                <a:solidFill>
                  <a:prstClr val="black"/>
                </a:solidFill>
                <a:latin typeface="Browallia New" panose="020B0604020202020204" pitchFamily="34" charset="-34"/>
                <a:cs typeface="Browallia New" panose="020B0604020202020204" pitchFamily="34" charset="-34"/>
              </a:rPr>
              <a:t>draft report &amp;</a:t>
            </a:r>
            <a:endParaRPr lang="th-TH" sz="1000" dirty="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r>
              <a:rPr lang="en-US" sz="1000" dirty="0">
                <a:solidFill>
                  <a:prstClr val="black"/>
                </a:solidFill>
                <a:latin typeface="Browallia New" panose="020B0604020202020204" pitchFamily="34" charset="-34"/>
                <a:cs typeface="Browallia New" panose="020B0604020202020204" pitchFamily="34" charset="-34"/>
              </a:rPr>
              <a:t>Draft recommendation</a:t>
            </a:r>
          </a:p>
          <a:p>
            <a:pPr algn="ctr" defTabSz="457200">
              <a:lnSpc>
                <a:spcPct val="80000"/>
              </a:lnSpc>
            </a:pPr>
            <a:r>
              <a:rPr lang="en-US" sz="1000" dirty="0">
                <a:solidFill>
                  <a:prstClr val="black"/>
                </a:solidFill>
                <a:latin typeface="Browallia New" panose="020B0604020202020204" pitchFamily="34" charset="-34"/>
                <a:cs typeface="Browallia New" panose="020B0604020202020204" pitchFamily="34" charset="-34"/>
              </a:rPr>
              <a:t>letter</a:t>
            </a:r>
            <a:endParaRPr lang="th-TH" sz="1000" dirty="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r>
              <a:rPr lang="en-US" sz="1000" dirty="0" smtClean="0">
                <a:solidFill>
                  <a:prstClr val="black"/>
                </a:solidFill>
                <a:latin typeface="Browallia New" panose="020B0604020202020204" pitchFamily="34" charset="-34"/>
                <a:cs typeface="Browallia New" panose="020B0604020202020204" pitchFamily="34" charset="-34"/>
              </a:rPr>
              <a:t> </a:t>
            </a:r>
            <a:endParaRPr lang="en-US" sz="1000" dirty="0">
              <a:solidFill>
                <a:prstClr val="black"/>
              </a:solidFill>
              <a:latin typeface="Browallia New" panose="020B0604020202020204" pitchFamily="34" charset="-34"/>
              <a:cs typeface="Browallia New" panose="020B0604020202020204" pitchFamily="34" charset="-34"/>
            </a:endParaRPr>
          </a:p>
        </p:txBody>
      </p:sp>
      <p:sp>
        <p:nvSpPr>
          <p:cNvPr id="56" name="Rectangle 112"/>
          <p:cNvSpPr/>
          <p:nvPr/>
        </p:nvSpPr>
        <p:spPr>
          <a:xfrm>
            <a:off x="4310369" y="1778376"/>
            <a:ext cx="545342" cy="249299"/>
          </a:xfrm>
          <a:prstGeom prst="rect">
            <a:avLst/>
          </a:prstGeom>
        </p:spPr>
        <p:txBody>
          <a:bodyPr wrap="none">
            <a:spAutoFit/>
          </a:bodyPr>
          <a:lstStyle/>
          <a:p>
            <a:pPr algn="ctr" defTabSz="457200">
              <a:lnSpc>
                <a:spcPct val="80000"/>
              </a:lnSpc>
            </a:pPr>
            <a:r>
              <a:rPr lang="en-US" sz="1200" dirty="0" smtClean="0">
                <a:solidFill>
                  <a:prstClr val="black"/>
                </a:solidFill>
                <a:latin typeface="Browallia New" panose="020B0604020202020204" pitchFamily="34" charset="-34"/>
                <a:cs typeface="Browallia New" panose="020B0604020202020204" pitchFamily="34" charset="-34"/>
              </a:rPr>
              <a:t>Div. Dir.</a:t>
            </a:r>
            <a:endParaRPr lang="en-US" sz="1200" dirty="0">
              <a:solidFill>
                <a:prstClr val="black"/>
              </a:solidFill>
              <a:latin typeface="Browallia New" panose="020B0604020202020204" pitchFamily="34" charset="-34"/>
              <a:cs typeface="Browallia New" panose="020B0604020202020204" pitchFamily="34" charset="-34"/>
            </a:endParaRPr>
          </a:p>
        </p:txBody>
      </p:sp>
      <p:sp>
        <p:nvSpPr>
          <p:cNvPr id="57" name="Rectangle 114"/>
          <p:cNvSpPr/>
          <p:nvPr/>
        </p:nvSpPr>
        <p:spPr>
          <a:xfrm>
            <a:off x="6403787" y="1711042"/>
            <a:ext cx="1326363" cy="227755"/>
          </a:xfrm>
          <a:prstGeom prst="rect">
            <a:avLst/>
          </a:prstGeom>
        </p:spPr>
        <p:txBody>
          <a:bodyPr wrap="square">
            <a:spAutoFit/>
          </a:bodyP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Supervisor - Management</a:t>
            </a:r>
          </a:p>
        </p:txBody>
      </p:sp>
      <p:cxnSp>
        <p:nvCxnSpPr>
          <p:cNvPr id="58" name="Straight Connector 52"/>
          <p:cNvCxnSpPr/>
          <p:nvPr/>
        </p:nvCxnSpPr>
        <p:spPr>
          <a:xfrm>
            <a:off x="218036" y="6401663"/>
            <a:ext cx="8919868" cy="0"/>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9" name="Group 53"/>
          <p:cNvGrpSpPr/>
          <p:nvPr/>
        </p:nvGrpSpPr>
        <p:grpSpPr>
          <a:xfrm>
            <a:off x="581363" y="4182912"/>
            <a:ext cx="1091503" cy="652985"/>
            <a:chOff x="1351010" y="1350198"/>
            <a:chExt cx="963798" cy="720840"/>
          </a:xfrm>
        </p:grpSpPr>
        <p:sp>
          <p:nvSpPr>
            <p:cNvPr id="60" name="Rectangle 55"/>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050" dirty="0">
                  <a:solidFill>
                    <a:prstClr val="black"/>
                  </a:solidFill>
                  <a:latin typeface="Browallia New" panose="020B0604020202020204" pitchFamily="34" charset="-34"/>
                  <a:cs typeface="Browallia New" panose="020B0604020202020204" pitchFamily="34" charset="-34"/>
                </a:rPr>
                <a:t>A</a:t>
              </a:r>
              <a:r>
                <a:rPr lang="en-US" sz="1050" dirty="0" smtClean="0">
                  <a:solidFill>
                    <a:prstClr val="black"/>
                  </a:solidFill>
                  <a:latin typeface="Browallia New" panose="020B0604020202020204" pitchFamily="34" charset="-34"/>
                  <a:cs typeface="Browallia New" panose="020B0604020202020204" pitchFamily="34" charset="-34"/>
                </a:rPr>
                <a:t>pprove </a:t>
              </a:r>
              <a:r>
                <a:rPr lang="en-US" sz="1050" dirty="0">
                  <a:solidFill>
                    <a:prstClr val="black"/>
                  </a:solidFill>
                  <a:latin typeface="Browallia New" panose="020B0604020202020204" pitchFamily="34" charset="-34"/>
                  <a:cs typeface="Browallia New" panose="020B0604020202020204" pitchFamily="34" charset="-34"/>
                </a:rPr>
                <a:t>report </a:t>
              </a:r>
              <a:r>
                <a:rPr lang="en-US" sz="1050" dirty="0" smtClean="0">
                  <a:solidFill>
                    <a:prstClr val="black"/>
                  </a:solidFill>
                  <a:latin typeface="Browallia New" panose="020B0604020202020204" pitchFamily="34" charset="-34"/>
                  <a:cs typeface="Browallia New" panose="020B0604020202020204" pitchFamily="34" charset="-34"/>
                </a:rPr>
                <a:t>&amp;</a:t>
              </a:r>
            </a:p>
            <a:p>
              <a:pPr algn="ctr" defTabSz="457200">
                <a:lnSpc>
                  <a:spcPct val="80000"/>
                </a:lnSpc>
              </a:pPr>
              <a:r>
                <a:rPr lang="en-US" sz="1050" dirty="0" smtClean="0">
                  <a:solidFill>
                    <a:prstClr val="black"/>
                  </a:solidFill>
                  <a:latin typeface="Browallia New" panose="020B0604020202020204" pitchFamily="34" charset="-34"/>
                  <a:cs typeface="Browallia New" panose="020B0604020202020204" pitchFamily="34" charset="-34"/>
                </a:rPr>
                <a:t> </a:t>
              </a:r>
              <a:r>
                <a:rPr lang="en-US" sz="1050" dirty="0">
                  <a:solidFill>
                    <a:prstClr val="black"/>
                  </a:solidFill>
                  <a:latin typeface="Browallia New" panose="020B0604020202020204" pitchFamily="34" charset="-34"/>
                  <a:cs typeface="Browallia New" panose="020B0604020202020204" pitchFamily="34" charset="-34"/>
                </a:rPr>
                <a:t>recommendation</a:t>
              </a:r>
            </a:p>
            <a:p>
              <a:pPr algn="ctr" defTabSz="457200">
                <a:lnSpc>
                  <a:spcPct val="80000"/>
                </a:lnSpc>
              </a:pPr>
              <a:r>
                <a:rPr lang="en-US" sz="1050" dirty="0">
                  <a:solidFill>
                    <a:prstClr val="black"/>
                  </a:solidFill>
                  <a:latin typeface="Browallia New" panose="020B0604020202020204" pitchFamily="34" charset="-34"/>
                  <a:cs typeface="Browallia New" panose="020B0604020202020204" pitchFamily="34" charset="-34"/>
                </a:rPr>
                <a:t>letter</a:t>
              </a:r>
              <a:endParaRPr lang="th-TH" sz="1050" dirty="0">
                <a:solidFill>
                  <a:prstClr val="black"/>
                </a:solidFill>
                <a:latin typeface="Browallia New" panose="020B0604020202020204" pitchFamily="34" charset="-34"/>
                <a:cs typeface="Browallia New" panose="020B0604020202020204" pitchFamily="34" charset="-34"/>
              </a:endParaRPr>
            </a:p>
          </p:txBody>
        </p:sp>
        <p:sp>
          <p:nvSpPr>
            <p:cNvPr id="61" name="Rectangle 56"/>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Supervisor - Management</a:t>
              </a:r>
            </a:p>
          </p:txBody>
        </p:sp>
      </p:grpSp>
      <p:sp>
        <p:nvSpPr>
          <p:cNvPr id="62" name="Flowchart: Decision 63"/>
          <p:cNvSpPr/>
          <p:nvPr/>
        </p:nvSpPr>
        <p:spPr>
          <a:xfrm>
            <a:off x="6305698" y="1915893"/>
            <a:ext cx="1316431" cy="951221"/>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lnSpc>
                <a:spcPct val="80000"/>
              </a:lnSpc>
            </a:pPr>
            <a:r>
              <a:rPr lang="en-US" sz="1050" dirty="0" smtClean="0">
                <a:solidFill>
                  <a:prstClr val="black"/>
                </a:solidFill>
                <a:latin typeface="Browallia New" panose="020B0604020202020204" pitchFamily="34" charset="-34"/>
                <a:cs typeface="Browallia New" panose="020B0604020202020204" pitchFamily="34" charset="-34"/>
              </a:rPr>
              <a:t>Review &amp; approve </a:t>
            </a:r>
            <a:r>
              <a:rPr lang="en-US" sz="1050" dirty="0">
                <a:solidFill>
                  <a:prstClr val="black"/>
                </a:solidFill>
                <a:latin typeface="Browallia New" panose="020B0604020202020204" pitchFamily="34" charset="-34"/>
                <a:cs typeface="Browallia New" panose="020B0604020202020204" pitchFamily="34" charset="-34"/>
              </a:rPr>
              <a:t>draft report &amp;</a:t>
            </a:r>
            <a:endParaRPr lang="th-TH" sz="1050" dirty="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r>
              <a:rPr lang="en-US" sz="1050" dirty="0">
                <a:solidFill>
                  <a:prstClr val="black"/>
                </a:solidFill>
                <a:latin typeface="Browallia New" panose="020B0604020202020204" pitchFamily="34" charset="-34"/>
                <a:cs typeface="Browallia New" panose="020B0604020202020204" pitchFamily="34" charset="-34"/>
              </a:rPr>
              <a:t>Draft recommendation</a:t>
            </a:r>
          </a:p>
          <a:p>
            <a:pPr algn="ctr" defTabSz="457200">
              <a:lnSpc>
                <a:spcPct val="80000"/>
              </a:lnSpc>
            </a:pPr>
            <a:r>
              <a:rPr lang="en-US" sz="1050" dirty="0">
                <a:solidFill>
                  <a:prstClr val="black"/>
                </a:solidFill>
                <a:latin typeface="Browallia New" panose="020B0604020202020204" pitchFamily="34" charset="-34"/>
                <a:cs typeface="Browallia New" panose="020B0604020202020204" pitchFamily="34" charset="-34"/>
              </a:rPr>
              <a:t>letter</a:t>
            </a:r>
            <a:endParaRPr lang="th-TH" sz="1050" dirty="0">
              <a:solidFill>
                <a:prstClr val="black"/>
              </a:solidFill>
              <a:latin typeface="Browallia New" panose="020B0604020202020204" pitchFamily="34" charset="-34"/>
              <a:cs typeface="Browallia New" panose="020B0604020202020204" pitchFamily="34" charset="-34"/>
            </a:endParaRPr>
          </a:p>
        </p:txBody>
      </p:sp>
      <p:sp>
        <p:nvSpPr>
          <p:cNvPr id="63" name="Flowchart: Magnetic Disk 35"/>
          <p:cNvSpPr/>
          <p:nvPr/>
        </p:nvSpPr>
        <p:spPr>
          <a:xfrm>
            <a:off x="452889" y="4756608"/>
            <a:ext cx="277392" cy="169196"/>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64" name="Elbow Connector 5"/>
          <p:cNvCxnSpPr>
            <a:stCxn id="62" idx="2"/>
            <a:endCxn id="50" idx="3"/>
          </p:cNvCxnSpPr>
          <p:nvPr/>
        </p:nvCxnSpPr>
        <p:spPr>
          <a:xfrm rot="5400000">
            <a:off x="5671627" y="1940837"/>
            <a:ext cx="366011" cy="2218565"/>
          </a:xfrm>
          <a:prstGeom prst="bentConnector2">
            <a:avLst/>
          </a:prstGeom>
          <a:ln w="6350" cmpd="sng">
            <a:tailEnd type="triangle"/>
          </a:ln>
        </p:spPr>
        <p:style>
          <a:lnRef idx="2">
            <a:schemeClr val="accent1"/>
          </a:lnRef>
          <a:fillRef idx="0">
            <a:schemeClr val="accent1"/>
          </a:fillRef>
          <a:effectRef idx="1">
            <a:schemeClr val="accent1"/>
          </a:effectRef>
          <a:fontRef idx="minor">
            <a:schemeClr val="tx1"/>
          </a:fontRef>
        </p:style>
      </p:cxnSp>
      <p:cxnSp>
        <p:nvCxnSpPr>
          <p:cNvPr id="65" name="Elbow Connector 16"/>
          <p:cNvCxnSpPr>
            <a:stCxn id="62" idx="3"/>
            <a:endCxn id="61" idx="0"/>
          </p:cNvCxnSpPr>
          <p:nvPr/>
        </p:nvCxnSpPr>
        <p:spPr>
          <a:xfrm flipH="1">
            <a:off x="1127190" y="2391504"/>
            <a:ext cx="6494939" cy="1791408"/>
          </a:xfrm>
          <a:prstGeom prst="bentConnector4">
            <a:avLst>
              <a:gd name="adj1" fmla="val -3520"/>
              <a:gd name="adj2" fmla="val 63275"/>
            </a:avLst>
          </a:prstGeom>
          <a:ln w="6350" cmpd="sng">
            <a:tailEnd type="triangle"/>
          </a:ln>
        </p:spPr>
        <p:style>
          <a:lnRef idx="2">
            <a:schemeClr val="accent1"/>
          </a:lnRef>
          <a:fillRef idx="0">
            <a:schemeClr val="accent1"/>
          </a:fillRef>
          <a:effectRef idx="1">
            <a:schemeClr val="accent1"/>
          </a:effectRef>
          <a:fontRef idx="minor">
            <a:schemeClr val="tx1"/>
          </a:fontRef>
        </p:style>
      </p:cxnSp>
      <p:sp>
        <p:nvSpPr>
          <p:cNvPr id="66" name="Flowchart: Multidocument 15"/>
          <p:cNvSpPr/>
          <p:nvPr/>
        </p:nvSpPr>
        <p:spPr>
          <a:xfrm>
            <a:off x="2309896" y="4329618"/>
            <a:ext cx="727001" cy="514730"/>
          </a:xfrm>
          <a:prstGeom prst="flowChartMulti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1300" dirty="0">
              <a:solidFill>
                <a:prstClr val="black"/>
              </a:solidFill>
              <a:latin typeface="Browallia New" panose="020B0604020202020204" pitchFamily="34" charset="-34"/>
              <a:cs typeface="Browallia New" panose="020B0604020202020204" pitchFamily="34" charset="-34"/>
            </a:endParaRPr>
          </a:p>
        </p:txBody>
      </p:sp>
      <p:sp>
        <p:nvSpPr>
          <p:cNvPr id="67" name="TextBox 69"/>
          <p:cNvSpPr txBox="1"/>
          <p:nvPr/>
        </p:nvSpPr>
        <p:spPr>
          <a:xfrm>
            <a:off x="2249568" y="4842851"/>
            <a:ext cx="1337157" cy="558614"/>
          </a:xfrm>
          <a:prstGeom prst="rect">
            <a:avLst/>
          </a:prstGeom>
          <a:noFill/>
        </p:spPr>
        <p:txBody>
          <a:bodyPr wrap="square" rtlCol="0">
            <a:spAutoFit/>
          </a:bodyPr>
          <a:lstStyle/>
          <a:p>
            <a:pPr defTabSz="457200">
              <a:lnSpc>
                <a:spcPct val="80000"/>
              </a:lnSpc>
            </a:pPr>
            <a:r>
              <a:rPr lang="en-US" sz="1150" dirty="0" smtClean="0">
                <a:latin typeface="Browallia New" panose="020B0604020202020204" pitchFamily="34" charset="-34"/>
                <a:cs typeface="Browallia New" panose="020B0604020202020204" pitchFamily="34" charset="-34"/>
              </a:rPr>
              <a:t>- Audit report</a:t>
            </a:r>
            <a:r>
              <a:rPr lang="th-TH" sz="1150" dirty="0" smtClean="0">
                <a:latin typeface="Browallia New" panose="020B0604020202020204" pitchFamily="34" charset="-34"/>
                <a:cs typeface="Browallia New" panose="020B0604020202020204" pitchFamily="34" charset="-34"/>
              </a:rPr>
              <a:t/>
            </a:r>
            <a:br>
              <a:rPr lang="th-TH" sz="1150" dirty="0" smtClean="0">
                <a:latin typeface="Browallia New" panose="020B0604020202020204" pitchFamily="34" charset="-34"/>
                <a:cs typeface="Browallia New" panose="020B0604020202020204" pitchFamily="34" charset="-34"/>
              </a:rPr>
            </a:br>
            <a:r>
              <a:rPr lang="en-US" sz="1150" dirty="0" smtClean="0">
                <a:latin typeface="Browallia New" panose="020B0604020202020204" pitchFamily="34" charset="-34"/>
                <a:cs typeface="Browallia New" panose="020B0604020202020204" pitchFamily="34" charset="-34"/>
              </a:rPr>
              <a:t>-</a:t>
            </a:r>
            <a:r>
              <a:rPr lang="th-TH" sz="1150" dirty="0" smtClean="0">
                <a:latin typeface="Browallia New" panose="020B0604020202020204" pitchFamily="34" charset="-34"/>
                <a:cs typeface="Browallia New" panose="020B0604020202020204" pitchFamily="34" charset="-34"/>
              </a:rPr>
              <a:t> </a:t>
            </a:r>
            <a:r>
              <a:rPr lang="en-US" sz="1200" dirty="0" smtClean="0">
                <a:solidFill>
                  <a:prstClr val="black"/>
                </a:solidFill>
                <a:latin typeface="Browallia New" panose="020B0604020202020204" pitchFamily="34" charset="-34"/>
                <a:cs typeface="Browallia New" panose="020B0604020202020204" pitchFamily="34" charset="-34"/>
              </a:rPr>
              <a:t>Recommendation letter</a:t>
            </a:r>
            <a:endParaRPr lang="th-TH" sz="1200" dirty="0">
              <a:solidFill>
                <a:prstClr val="black"/>
              </a:solidFill>
              <a:latin typeface="Browallia New" panose="020B0604020202020204" pitchFamily="34" charset="-34"/>
              <a:cs typeface="Browallia New" panose="020B0604020202020204" pitchFamily="34" charset="-34"/>
            </a:endParaRPr>
          </a:p>
          <a:p>
            <a:endParaRPr lang="th-TH" sz="1150" dirty="0">
              <a:latin typeface="Browallia New" panose="020B0604020202020204" pitchFamily="34" charset="-34"/>
              <a:cs typeface="Browallia New" panose="020B0604020202020204" pitchFamily="34" charset="-34"/>
            </a:endParaRPr>
          </a:p>
        </p:txBody>
      </p:sp>
      <p:sp>
        <p:nvSpPr>
          <p:cNvPr id="68" name="Flowchart: Decision 40"/>
          <p:cNvSpPr/>
          <p:nvPr/>
        </p:nvSpPr>
        <p:spPr>
          <a:xfrm>
            <a:off x="3809267" y="4155412"/>
            <a:ext cx="1390056" cy="884862"/>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100" dirty="0" smtClean="0">
                <a:solidFill>
                  <a:schemeClr val="tx1"/>
                </a:solidFill>
                <a:latin typeface="Browallia New" panose="020B0604020202020204" pitchFamily="34" charset="-34"/>
                <a:cs typeface="Browallia New" panose="020B0604020202020204" pitchFamily="34" charset="-34"/>
              </a:rPr>
              <a:t>Audit report with recommendation</a:t>
            </a:r>
            <a:endParaRPr lang="en-US" sz="1100" dirty="0">
              <a:solidFill>
                <a:schemeClr val="tx1"/>
              </a:solidFill>
              <a:latin typeface="Browallia New" panose="020B0604020202020204" pitchFamily="34" charset="-34"/>
              <a:cs typeface="Browallia New" panose="020B0604020202020204" pitchFamily="34" charset="-34"/>
            </a:endParaRPr>
          </a:p>
        </p:txBody>
      </p:sp>
      <p:sp>
        <p:nvSpPr>
          <p:cNvPr id="69" name="Flowchart: Alternate Process 43"/>
          <p:cNvSpPr/>
          <p:nvPr/>
        </p:nvSpPr>
        <p:spPr>
          <a:xfrm>
            <a:off x="4070907" y="5545645"/>
            <a:ext cx="866775" cy="41985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Browallia New"/>
                <a:cs typeface="Browallia New"/>
              </a:rPr>
              <a:t>Case close</a:t>
            </a:r>
            <a:endParaRPr lang="en-US" sz="1200" dirty="0">
              <a:solidFill>
                <a:schemeClr val="tx1"/>
              </a:solidFill>
              <a:latin typeface="Browallia New"/>
              <a:cs typeface="Browallia New"/>
            </a:endParaRPr>
          </a:p>
        </p:txBody>
      </p:sp>
      <p:sp>
        <p:nvSpPr>
          <p:cNvPr id="70" name="TextBox 72"/>
          <p:cNvSpPr txBox="1"/>
          <p:nvPr/>
        </p:nvSpPr>
        <p:spPr>
          <a:xfrm>
            <a:off x="4359904" y="5136886"/>
            <a:ext cx="4606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no</a:t>
            </a:r>
            <a:endParaRPr lang="en-US" sz="1200" i="1" dirty="0">
              <a:solidFill>
                <a:schemeClr val="accent5"/>
              </a:solidFill>
              <a:latin typeface="Browallia New" panose="020B0604020202020204" pitchFamily="34" charset="-34"/>
              <a:cs typeface="Browallia New" panose="020B0604020202020204" pitchFamily="34" charset="-34"/>
            </a:endParaRPr>
          </a:p>
        </p:txBody>
      </p:sp>
      <p:sp>
        <p:nvSpPr>
          <p:cNvPr id="71" name="TextBox 74"/>
          <p:cNvSpPr txBox="1"/>
          <p:nvPr/>
        </p:nvSpPr>
        <p:spPr>
          <a:xfrm>
            <a:off x="7609971" y="4375114"/>
            <a:ext cx="4606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yes</a:t>
            </a:r>
            <a:endParaRPr lang="en-US" sz="1200" i="1" dirty="0">
              <a:solidFill>
                <a:schemeClr val="accent5"/>
              </a:solidFill>
              <a:latin typeface="Browallia New" panose="020B0604020202020204" pitchFamily="34" charset="-34"/>
              <a:cs typeface="Browallia New" panose="020B0604020202020204" pitchFamily="34" charset="-34"/>
            </a:endParaRPr>
          </a:p>
        </p:txBody>
      </p:sp>
      <p:sp>
        <p:nvSpPr>
          <p:cNvPr id="72" name="Flowchart: Decision 50"/>
          <p:cNvSpPr/>
          <p:nvPr/>
        </p:nvSpPr>
        <p:spPr>
          <a:xfrm>
            <a:off x="6073372" y="4166030"/>
            <a:ext cx="1438375" cy="841620"/>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100" dirty="0" smtClean="0">
                <a:solidFill>
                  <a:schemeClr val="tx1"/>
                </a:solidFill>
                <a:latin typeface="Browallia New" panose="020B0604020202020204" pitchFamily="34" charset="-34"/>
                <a:cs typeface="Browallia New" panose="020B0604020202020204" pitchFamily="34" charset="-34"/>
              </a:rPr>
              <a:t>Recommendation under sec 44 &amp; 45</a:t>
            </a:r>
            <a:br>
              <a:rPr lang="en-US" sz="1100" dirty="0" smtClean="0">
                <a:solidFill>
                  <a:schemeClr val="tx1"/>
                </a:solidFill>
                <a:latin typeface="Browallia New" panose="020B0604020202020204" pitchFamily="34" charset="-34"/>
                <a:cs typeface="Browallia New" panose="020B0604020202020204" pitchFamily="34" charset="-34"/>
              </a:rPr>
            </a:br>
            <a:r>
              <a:rPr lang="th-TH" sz="1100" dirty="0" smtClean="0">
                <a:solidFill>
                  <a:schemeClr val="tx1"/>
                </a:solidFill>
                <a:latin typeface="Browallia New" panose="020B0604020202020204" pitchFamily="34" charset="-34"/>
                <a:cs typeface="Browallia New" panose="020B0604020202020204" pitchFamily="34" charset="-34"/>
              </a:rPr>
              <a:t>(</a:t>
            </a:r>
            <a:r>
              <a:rPr lang="en-US" sz="1100" dirty="0" smtClean="0">
                <a:solidFill>
                  <a:schemeClr val="tx1"/>
                </a:solidFill>
                <a:latin typeface="Browallia New" panose="020B0604020202020204" pitchFamily="34" charset="-34"/>
                <a:cs typeface="Browallia New" panose="020B0604020202020204" pitchFamily="34" charset="-34"/>
              </a:rPr>
              <a:t>wrong doing</a:t>
            </a:r>
            <a:r>
              <a:rPr lang="th-TH" sz="1100" dirty="0" smtClean="0">
                <a:solidFill>
                  <a:schemeClr val="tx1"/>
                </a:solidFill>
                <a:latin typeface="Browallia New" panose="020B0604020202020204" pitchFamily="34" charset="-34"/>
                <a:cs typeface="Browallia New" panose="020B0604020202020204" pitchFamily="34" charset="-34"/>
              </a:rPr>
              <a:t>)</a:t>
            </a:r>
            <a:endParaRPr lang="en-US" sz="1100" dirty="0">
              <a:solidFill>
                <a:schemeClr val="tx1"/>
              </a:solidFill>
              <a:latin typeface="Browallia New" panose="020B0604020202020204" pitchFamily="34" charset="-34"/>
              <a:cs typeface="Browallia New" panose="020B0604020202020204" pitchFamily="34" charset="-34"/>
            </a:endParaRPr>
          </a:p>
        </p:txBody>
      </p:sp>
      <p:sp>
        <p:nvSpPr>
          <p:cNvPr id="73" name="TextBox 76"/>
          <p:cNvSpPr txBox="1"/>
          <p:nvPr/>
        </p:nvSpPr>
        <p:spPr>
          <a:xfrm>
            <a:off x="6699800" y="5067855"/>
            <a:ext cx="4606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no</a:t>
            </a:r>
            <a:endParaRPr lang="th-TH" sz="1200" i="1" dirty="0" smtClean="0">
              <a:solidFill>
                <a:schemeClr val="accent5"/>
              </a:solidFill>
              <a:latin typeface="Browallia New" panose="020B0604020202020204" pitchFamily="34" charset="-34"/>
              <a:cs typeface="Browallia New" panose="020B0604020202020204" pitchFamily="34" charset="-34"/>
            </a:endParaRPr>
          </a:p>
        </p:txBody>
      </p:sp>
      <p:cxnSp>
        <p:nvCxnSpPr>
          <p:cNvPr id="74" name="Straight Arrow Connector 77"/>
          <p:cNvCxnSpPr>
            <a:stCxn id="68" idx="3"/>
            <a:endCxn id="72" idx="1"/>
          </p:cNvCxnSpPr>
          <p:nvPr/>
        </p:nvCxnSpPr>
        <p:spPr>
          <a:xfrm flipV="1">
            <a:off x="5199323" y="4586840"/>
            <a:ext cx="874049" cy="11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8"/>
          <p:cNvCxnSpPr>
            <a:stCxn id="72" idx="2"/>
            <a:endCxn id="79" idx="0"/>
          </p:cNvCxnSpPr>
          <p:nvPr/>
        </p:nvCxnSpPr>
        <p:spPr>
          <a:xfrm flipH="1">
            <a:off x="6792559" y="5007650"/>
            <a:ext cx="1" cy="531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TextBox 79"/>
          <p:cNvSpPr txBox="1"/>
          <p:nvPr/>
        </p:nvSpPr>
        <p:spPr>
          <a:xfrm>
            <a:off x="5196567" y="4400849"/>
            <a:ext cx="4606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yes</a:t>
            </a:r>
            <a:endParaRPr lang="en-US" sz="1200" i="1" dirty="0">
              <a:solidFill>
                <a:schemeClr val="accent5"/>
              </a:solidFill>
              <a:latin typeface="Browallia New" panose="020B0604020202020204" pitchFamily="34" charset="-34"/>
              <a:cs typeface="Browallia New" panose="020B0604020202020204" pitchFamily="34" charset="-34"/>
            </a:endParaRPr>
          </a:p>
        </p:txBody>
      </p:sp>
      <p:sp>
        <p:nvSpPr>
          <p:cNvPr id="77" name="Flowchart: Document 82"/>
          <p:cNvSpPr/>
          <p:nvPr/>
        </p:nvSpPr>
        <p:spPr>
          <a:xfrm>
            <a:off x="8352024" y="4360022"/>
            <a:ext cx="780933" cy="468983"/>
          </a:xfrm>
          <a:prstGeom prst="flowChart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ct val="80000"/>
              </a:lnSpc>
            </a:pPr>
            <a:r>
              <a:rPr lang="en-US" sz="1100" dirty="0" smtClean="0">
                <a:solidFill>
                  <a:schemeClr val="tx1"/>
                </a:solidFill>
                <a:latin typeface="Browallia New" panose="020B0604020202020204" pitchFamily="34" charset="-34"/>
                <a:cs typeface="Browallia New" panose="020B0604020202020204" pitchFamily="34" charset="-34"/>
              </a:rPr>
              <a:t>Recommendation </a:t>
            </a:r>
            <a:r>
              <a:rPr lang="en-US" sz="1100" dirty="0">
                <a:solidFill>
                  <a:schemeClr val="tx1"/>
                </a:solidFill>
                <a:latin typeface="Browallia New" panose="020B0604020202020204" pitchFamily="34" charset="-34"/>
                <a:cs typeface="Browallia New" panose="020B0604020202020204" pitchFamily="34" charset="-34"/>
              </a:rPr>
              <a:t>letter</a:t>
            </a:r>
          </a:p>
        </p:txBody>
      </p:sp>
      <p:cxnSp>
        <p:nvCxnSpPr>
          <p:cNvPr id="78" name="Straight Arrow Connector 81"/>
          <p:cNvCxnSpPr>
            <a:stCxn id="72" idx="3"/>
            <a:endCxn id="77" idx="1"/>
          </p:cNvCxnSpPr>
          <p:nvPr/>
        </p:nvCxnSpPr>
        <p:spPr>
          <a:xfrm>
            <a:off x="7511747" y="4586840"/>
            <a:ext cx="840277" cy="7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Flowchart: Alternate Process 43"/>
          <p:cNvSpPr/>
          <p:nvPr/>
        </p:nvSpPr>
        <p:spPr>
          <a:xfrm>
            <a:off x="6268680" y="5538661"/>
            <a:ext cx="1047758" cy="693821"/>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latin typeface="Browallia New"/>
                <a:cs typeface="Browallia New"/>
              </a:rPr>
              <a:t>Submit to investigative unit</a:t>
            </a:r>
          </a:p>
          <a:p>
            <a:pPr algn="ctr"/>
            <a:r>
              <a:rPr lang="en-US" sz="1050" dirty="0" smtClean="0">
                <a:solidFill>
                  <a:schemeClr val="tx1"/>
                </a:solidFill>
                <a:latin typeface="Browallia New"/>
                <a:cs typeface="Browallia New"/>
              </a:rPr>
              <a:t>Sec 46 believe to be act of corruption</a:t>
            </a:r>
            <a:endParaRPr lang="en-US" sz="1050" dirty="0">
              <a:solidFill>
                <a:schemeClr val="tx1"/>
              </a:solidFill>
              <a:latin typeface="Browallia New"/>
              <a:cs typeface="Browallia New"/>
            </a:endParaRPr>
          </a:p>
        </p:txBody>
      </p:sp>
      <p:cxnSp>
        <p:nvCxnSpPr>
          <p:cNvPr id="80" name="Straight Arrow Connector 104"/>
          <p:cNvCxnSpPr>
            <a:stCxn id="60" idx="3"/>
            <a:endCxn id="66" idx="1"/>
          </p:cNvCxnSpPr>
          <p:nvPr/>
        </p:nvCxnSpPr>
        <p:spPr>
          <a:xfrm>
            <a:off x="1672603" y="4585486"/>
            <a:ext cx="637293" cy="1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115"/>
          <p:cNvCxnSpPr>
            <a:stCxn id="66" idx="3"/>
            <a:endCxn id="68" idx="1"/>
          </p:cNvCxnSpPr>
          <p:nvPr/>
        </p:nvCxnSpPr>
        <p:spPr>
          <a:xfrm>
            <a:off x="3036897" y="4586983"/>
            <a:ext cx="772370" cy="10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116"/>
          <p:cNvCxnSpPr>
            <a:stCxn id="68" idx="2"/>
            <a:endCxn id="69" idx="0"/>
          </p:cNvCxnSpPr>
          <p:nvPr/>
        </p:nvCxnSpPr>
        <p:spPr>
          <a:xfrm>
            <a:off x="4504295" y="5040274"/>
            <a:ext cx="0" cy="505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Rectangle 117"/>
          <p:cNvSpPr/>
          <p:nvPr/>
        </p:nvSpPr>
        <p:spPr>
          <a:xfrm>
            <a:off x="7885276" y="1053579"/>
            <a:ext cx="1280160" cy="36121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100" b="1" dirty="0" smtClean="0">
                <a:solidFill>
                  <a:srgbClr val="000000"/>
                </a:solidFill>
                <a:latin typeface="Browallia New" panose="020B0604020202020204" pitchFamily="34" charset="-34"/>
                <a:cs typeface="Browallia New" panose="020B0604020202020204" pitchFamily="34" charset="-34"/>
              </a:rPr>
              <a:t>Audited entity</a:t>
            </a:r>
            <a:r>
              <a:rPr lang="th-TH" sz="1100" b="1" dirty="0" smtClean="0">
                <a:solidFill>
                  <a:srgbClr val="000000"/>
                </a:solidFill>
                <a:latin typeface="Browallia New" panose="020B0604020202020204" pitchFamily="34" charset="-34"/>
                <a:cs typeface="Browallia New" panose="020B0604020202020204" pitchFamily="34" charset="-34"/>
              </a:rPr>
              <a:t/>
            </a:r>
            <a:br>
              <a:rPr lang="th-TH" sz="1100" b="1" dirty="0" smtClean="0">
                <a:solidFill>
                  <a:srgbClr val="000000"/>
                </a:solidFill>
                <a:latin typeface="Browallia New" panose="020B0604020202020204" pitchFamily="34" charset="-34"/>
                <a:cs typeface="Browallia New" panose="020B0604020202020204" pitchFamily="34" charset="-34"/>
              </a:rPr>
            </a:br>
            <a:r>
              <a:rPr lang="en-US" sz="1100" b="1" dirty="0" smtClean="0">
                <a:solidFill>
                  <a:srgbClr val="000000"/>
                </a:solidFill>
                <a:latin typeface="Browallia New" panose="020B0604020202020204" pitchFamily="34" charset="-34"/>
                <a:cs typeface="Browallia New" panose="020B0604020202020204" pitchFamily="34" charset="-34"/>
              </a:rPr>
              <a:t>/Supervisory</a:t>
            </a:r>
            <a:endParaRPr lang="th-TH" sz="1100" b="1" dirty="0">
              <a:solidFill>
                <a:srgbClr val="000000"/>
              </a:solidFill>
              <a:latin typeface="Browallia New" panose="020B0604020202020204" pitchFamily="34" charset="-34"/>
              <a:cs typeface="Browallia New" panose="020B0604020202020204" pitchFamily="34" charset="-34"/>
            </a:endParaRPr>
          </a:p>
        </p:txBody>
      </p:sp>
      <p:sp>
        <p:nvSpPr>
          <p:cNvPr id="84" name="TextBox 118"/>
          <p:cNvSpPr txBox="1"/>
          <p:nvPr/>
        </p:nvSpPr>
        <p:spPr>
          <a:xfrm>
            <a:off x="5421712" y="3058419"/>
            <a:ext cx="743657"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no</a:t>
            </a:r>
            <a:endParaRPr lang="en-US" sz="1200" i="1" dirty="0">
              <a:solidFill>
                <a:schemeClr val="accent5"/>
              </a:solidFill>
              <a:latin typeface="Browallia New" panose="020B0604020202020204" pitchFamily="34" charset="-34"/>
              <a:cs typeface="Browallia New" panose="020B0604020202020204" pitchFamily="34" charset="-34"/>
            </a:endParaRPr>
          </a:p>
        </p:txBody>
      </p:sp>
      <p:cxnSp>
        <p:nvCxnSpPr>
          <p:cNvPr id="85" name="Straight Arrow Connector 119"/>
          <p:cNvCxnSpPr>
            <a:stCxn id="55" idx="2"/>
            <a:endCxn id="50" idx="0"/>
          </p:cNvCxnSpPr>
          <p:nvPr/>
        </p:nvCxnSpPr>
        <p:spPr>
          <a:xfrm flipH="1">
            <a:off x="4565561" y="2801444"/>
            <a:ext cx="281" cy="259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58"/>
          <p:cNvSpPr txBox="1"/>
          <p:nvPr/>
        </p:nvSpPr>
        <p:spPr>
          <a:xfrm>
            <a:off x="5042497" y="4629054"/>
            <a:ext cx="1020274" cy="1015663"/>
          </a:xfrm>
          <a:prstGeom prst="rect">
            <a:avLst/>
          </a:prstGeom>
          <a:noFill/>
        </p:spPr>
        <p:txBody>
          <a:bodyPr wrap="square" rtlCol="0">
            <a:spAutoFit/>
          </a:bodyPr>
          <a:lstStyle/>
          <a:p>
            <a:r>
              <a:rPr lang="en-US" sz="1000" i="1" dirty="0" smtClean="0">
                <a:latin typeface="Browallia New" panose="020B0604020202020204" pitchFamily="34" charset="-34"/>
                <a:cs typeface="Browallia New" panose="020B0604020202020204" pitchFamily="34" charset="-34"/>
              </a:rPr>
              <a:t>Submit the case to Budgetary and Monetary Disciplinary Committee if there are any elements of the disciplinary offence</a:t>
            </a:r>
            <a:endParaRPr lang="th-TH" sz="1000" i="1" dirty="0">
              <a:latin typeface="Browallia New" panose="020B0604020202020204" pitchFamily="34" charset="-34"/>
              <a:cs typeface="Browallia New" panose="020B0604020202020204" pitchFamily="34" charset="-34"/>
            </a:endParaRPr>
          </a:p>
        </p:txBody>
      </p:sp>
      <p:sp>
        <p:nvSpPr>
          <p:cNvPr id="87" name="TextBox 62"/>
          <p:cNvSpPr txBox="1"/>
          <p:nvPr/>
        </p:nvSpPr>
        <p:spPr>
          <a:xfrm>
            <a:off x="4620818" y="2766268"/>
            <a:ext cx="254746" cy="184666"/>
          </a:xfrm>
          <a:prstGeom prst="rect">
            <a:avLst/>
          </a:prstGeom>
          <a:noFill/>
        </p:spPr>
        <p:txBody>
          <a:bodyPr wrap="square" lIns="0" tIns="0" rIns="0" bIns="0" rtlCol="0">
            <a:spAutoFit/>
          </a:bodyPr>
          <a:lstStyle/>
          <a:p>
            <a:r>
              <a:rPr lang="en-US" sz="1200" i="1" dirty="0" smtClean="0">
                <a:solidFill>
                  <a:schemeClr val="accent5"/>
                </a:solidFill>
                <a:latin typeface="Browallia New" panose="020B0604020202020204" pitchFamily="34" charset="-34"/>
                <a:cs typeface="Browallia New" panose="020B0604020202020204" pitchFamily="34" charset="-34"/>
              </a:rPr>
              <a:t>no</a:t>
            </a:r>
            <a:endParaRPr lang="en-US" sz="1200" i="1" dirty="0">
              <a:solidFill>
                <a:schemeClr val="accent5"/>
              </a:solidFill>
              <a:latin typeface="Browallia New" panose="020B0604020202020204" pitchFamily="34" charset="-34"/>
              <a:cs typeface="Browallia New" panose="020B0604020202020204" pitchFamily="34" charset="-34"/>
            </a:endParaRPr>
          </a:p>
        </p:txBody>
      </p:sp>
      <p:sp>
        <p:nvSpPr>
          <p:cNvPr id="88" name="TextBox 63"/>
          <p:cNvSpPr txBox="1"/>
          <p:nvPr/>
        </p:nvSpPr>
        <p:spPr>
          <a:xfrm>
            <a:off x="5497315" y="3501655"/>
            <a:ext cx="4606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yes</a:t>
            </a:r>
            <a:endParaRPr lang="en-US" sz="1200" i="1" dirty="0">
              <a:solidFill>
                <a:schemeClr val="accent5"/>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19344753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lum bright="70000" contrast="-70000"/>
          </a:blip>
          <a:srcRect t="11770"/>
          <a:stretch/>
        </p:blipFill>
        <p:spPr>
          <a:xfrm>
            <a:off x="-1" y="0"/>
            <a:ext cx="12192000" cy="6858000"/>
          </a:xfrm>
          <a:prstGeom prst="rect">
            <a:avLst/>
          </a:prstGeom>
        </p:spPr>
      </p:pic>
      <p:sp>
        <p:nvSpPr>
          <p:cNvPr id="7" name="Content Placeholder 2"/>
          <p:cNvSpPr txBox="1">
            <a:spLocks/>
          </p:cNvSpPr>
          <p:nvPr/>
        </p:nvSpPr>
        <p:spPr>
          <a:xfrm>
            <a:off x="507104" y="1363247"/>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38" name="Rectangle 11"/>
          <p:cNvSpPr/>
          <p:nvPr/>
        </p:nvSpPr>
        <p:spPr>
          <a:xfrm>
            <a:off x="9852508" y="547125"/>
            <a:ext cx="1876193" cy="216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600" b="1" i="1" dirty="0" smtClean="0">
                <a:solidFill>
                  <a:srgbClr val="0070C0"/>
                </a:solidFill>
                <a:latin typeface="Browallia New" panose="020B0604020202020204" pitchFamily="34" charset="-34"/>
                <a:cs typeface="Browallia New" panose="020B0604020202020204" pitchFamily="34" charset="-34"/>
              </a:rPr>
              <a:t>As-Is </a:t>
            </a:r>
            <a:r>
              <a:rPr lang="en-US" sz="1600" b="1" i="1" dirty="0">
                <a:solidFill>
                  <a:srgbClr val="0070C0"/>
                </a:solidFill>
                <a:latin typeface="Browallia New" panose="020B0604020202020204" pitchFamily="34" charset="-34"/>
                <a:cs typeface="Browallia New" panose="020B0604020202020204" pitchFamily="34" charset="-34"/>
              </a:rPr>
              <a:t>Process </a:t>
            </a:r>
            <a:r>
              <a:rPr lang="en-US" sz="1600" b="1" i="1" dirty="0" smtClean="0">
                <a:solidFill>
                  <a:srgbClr val="0070C0"/>
                </a:solidFill>
                <a:latin typeface="Browallia New" panose="020B0604020202020204" pitchFamily="34" charset="-34"/>
                <a:cs typeface="Browallia New" panose="020B0604020202020204" pitchFamily="34" charset="-34"/>
              </a:rPr>
              <a:t>Flow:</a:t>
            </a:r>
            <a:endParaRPr lang="en-US" sz="1600" b="1" i="1" dirty="0">
              <a:solidFill>
                <a:srgbClr val="0070C0"/>
              </a:solidFill>
              <a:latin typeface="Browallia New" panose="020B0604020202020204" pitchFamily="34" charset="-34"/>
              <a:cs typeface="Browallia New" panose="020B0604020202020204" pitchFamily="34" charset="-34"/>
            </a:endParaRPr>
          </a:p>
        </p:txBody>
      </p:sp>
      <p:graphicFrame>
        <p:nvGraphicFramePr>
          <p:cNvPr id="39" name="Table 12"/>
          <p:cNvGraphicFramePr>
            <a:graphicFrameLocks noGrp="1"/>
          </p:cNvGraphicFramePr>
          <p:nvPr>
            <p:extLst>
              <p:ext uri="{D42A27DB-BD31-4B8C-83A1-F6EECF244321}">
                <p14:modId xmlns:p14="http://schemas.microsoft.com/office/powerpoint/2010/main" val="2711594166"/>
              </p:ext>
            </p:extLst>
          </p:nvPr>
        </p:nvGraphicFramePr>
        <p:xfrm>
          <a:off x="818237" y="381966"/>
          <a:ext cx="4282204" cy="487680"/>
        </p:xfrm>
        <a:graphic>
          <a:graphicData uri="http://schemas.openxmlformats.org/drawingml/2006/table">
            <a:tbl>
              <a:tblPr firstRow="1" firstCol="1" bandRow="1">
                <a:tableStyleId>{638B1855-1B75-4FBE-930C-398BA8C253C6}</a:tableStyleId>
              </a:tblPr>
              <a:tblGrid>
                <a:gridCol w="1362428">
                  <a:extLst>
                    <a:ext uri="{9D8B030D-6E8A-4147-A177-3AD203B41FA5}">
                      <a16:colId xmlns="" xmlns:a16="http://schemas.microsoft.com/office/drawing/2014/main" val="20000"/>
                    </a:ext>
                  </a:extLst>
                </a:gridCol>
                <a:gridCol w="2541494">
                  <a:extLst>
                    <a:ext uri="{9D8B030D-6E8A-4147-A177-3AD203B41FA5}">
                      <a16:colId xmlns="" xmlns:a16="http://schemas.microsoft.com/office/drawing/2014/main" val="20001"/>
                    </a:ext>
                  </a:extLst>
                </a:gridCol>
                <a:gridCol w="378282">
                  <a:extLst>
                    <a:ext uri="{9D8B030D-6E8A-4147-A177-3AD203B41FA5}">
                      <a16:colId xmlns="" xmlns:a16="http://schemas.microsoft.com/office/drawing/2014/main" val="20002"/>
                    </a:ext>
                  </a:extLst>
                </a:gridCol>
              </a:tblGrid>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Main</a:t>
                      </a:r>
                      <a:r>
                        <a:rPr lang="en-US" sz="1600" b="1" baseline="0" dirty="0" smtClean="0">
                          <a:solidFill>
                            <a:schemeClr val="tx1"/>
                          </a:solidFill>
                          <a:effectLst/>
                          <a:latin typeface="Browallia New" panose="020B0604020202020204" pitchFamily="34" charset="-34"/>
                          <a:ea typeface="+mn-ea"/>
                          <a:cs typeface="Browallia New" panose="020B0604020202020204" pitchFamily="34" charset="-34"/>
                        </a:rPr>
                        <a:t> Mission</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gridSpan="2">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M4 Procurement</a:t>
                      </a:r>
                      <a:r>
                        <a:rPr lang="en-US" sz="1600" b="0" baseline="0" dirty="0" smtClean="0">
                          <a:solidFill>
                            <a:schemeClr val="bg2">
                              <a:lumMod val="50000"/>
                            </a:schemeClr>
                          </a:solidFill>
                          <a:latin typeface="Browallia New" panose="020B0604020202020204" pitchFamily="34" charset="-34"/>
                          <a:cs typeface="Browallia New" panose="020B0604020202020204" pitchFamily="34" charset="-34"/>
                        </a:rPr>
                        <a:t> Audit</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hMerge="1">
                  <a:txBody>
                    <a:bodyPr/>
                    <a:lstStyle/>
                    <a:p>
                      <a:endParaRPr lang="th-TH"/>
                    </a:p>
                  </a:txBody>
                  <a:tcPr/>
                </a:tc>
                <a:extLst>
                  <a:ext uri="{0D108BD9-81ED-4DB2-BD59-A6C34878D82A}">
                    <a16:rowId xmlns="" xmlns:a16="http://schemas.microsoft.com/office/drawing/2014/main" val="10000"/>
                  </a:ext>
                </a:extLst>
              </a:tr>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Stages</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nSpc>
                          <a:spcPct val="100000"/>
                        </a:lnSpc>
                      </a:pPr>
                      <a:r>
                        <a:rPr lang="en-US" sz="1600" b="0" dirty="0">
                          <a:solidFill>
                            <a:schemeClr val="bg2">
                              <a:lumMod val="50000"/>
                            </a:schemeClr>
                          </a:solidFill>
                          <a:latin typeface="Browallia New" panose="020B0604020202020204" pitchFamily="34" charset="-34"/>
                          <a:cs typeface="Browallia New" panose="020B0604020202020204" pitchFamily="34" charset="-34"/>
                        </a:rPr>
                        <a:t>M4-04 </a:t>
                      </a:r>
                      <a:r>
                        <a:rPr lang="en-US" sz="1600" b="0" dirty="0" smtClean="0">
                          <a:solidFill>
                            <a:schemeClr val="bg2">
                              <a:lumMod val="50000"/>
                            </a:schemeClr>
                          </a:solidFill>
                          <a:latin typeface="Browallia New" panose="020B0604020202020204" pitchFamily="34" charset="-34"/>
                          <a:cs typeface="Browallia New" panose="020B0604020202020204" pitchFamily="34" charset="-34"/>
                        </a:rPr>
                        <a:t>Follow up</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p</a:t>
                      </a:r>
                      <a:r>
                        <a:rPr lang="th-TH" sz="1600" b="0" dirty="0" smtClean="0">
                          <a:solidFill>
                            <a:schemeClr val="bg2">
                              <a:lumMod val="50000"/>
                            </a:schemeClr>
                          </a:solidFill>
                          <a:latin typeface="Browallia New" panose="020B0604020202020204" pitchFamily="34" charset="-34"/>
                          <a:cs typeface="Browallia New" panose="020B0604020202020204" pitchFamily="34" charset="-34"/>
                        </a:rPr>
                        <a:t>.</a:t>
                      </a:r>
                      <a:r>
                        <a:rPr lang="en-US" sz="1600" b="0" dirty="0">
                          <a:solidFill>
                            <a:schemeClr val="bg2">
                              <a:lumMod val="50000"/>
                            </a:schemeClr>
                          </a:solidFill>
                          <a:latin typeface="Browallia New" panose="020B0604020202020204" pitchFamily="34" charset="-34"/>
                          <a:cs typeface="Browallia New" panose="020B0604020202020204" pitchFamily="34" charset="-34"/>
                        </a:rPr>
                        <a:t>1</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40" name="Flowchart: Document 19"/>
          <p:cNvSpPr/>
          <p:nvPr/>
        </p:nvSpPr>
        <p:spPr>
          <a:xfrm>
            <a:off x="1265338" y="1577817"/>
            <a:ext cx="780933" cy="468983"/>
          </a:xfrm>
          <a:prstGeom prst="flowChart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ct val="80000"/>
              </a:lnSpc>
            </a:pPr>
            <a:r>
              <a:rPr lang="en-US" sz="1100" dirty="0">
                <a:solidFill>
                  <a:schemeClr val="tx1"/>
                </a:solidFill>
                <a:latin typeface="Browallia New" panose="020B0604020202020204" pitchFamily="34" charset="-34"/>
                <a:cs typeface="Browallia New" panose="020B0604020202020204" pitchFamily="34" charset="-34"/>
              </a:rPr>
              <a:t>Recommendation letter</a:t>
            </a:r>
          </a:p>
        </p:txBody>
      </p:sp>
      <p:sp>
        <p:nvSpPr>
          <p:cNvPr id="41" name="Rectangle 28"/>
          <p:cNvSpPr/>
          <p:nvPr/>
        </p:nvSpPr>
        <p:spPr>
          <a:xfrm>
            <a:off x="843701" y="1019245"/>
            <a:ext cx="1218265" cy="23757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smtClean="0">
                <a:solidFill>
                  <a:srgbClr val="000000"/>
                </a:solidFill>
                <a:latin typeface="Browallia New" panose="020B0604020202020204" pitchFamily="34" charset="-34"/>
                <a:cs typeface="Browallia New" panose="020B0604020202020204" pitchFamily="34" charset="-34"/>
              </a:rPr>
              <a:t>Audited entity</a:t>
            </a:r>
            <a:endParaRPr lang="th-TH" sz="1400" b="1" dirty="0">
              <a:solidFill>
                <a:srgbClr val="000000"/>
              </a:solidFill>
              <a:latin typeface="Browallia New" panose="020B0604020202020204" pitchFamily="34" charset="-34"/>
              <a:cs typeface="Browallia New" panose="020B0604020202020204" pitchFamily="34" charset="-34"/>
            </a:endParaRPr>
          </a:p>
        </p:txBody>
      </p:sp>
      <p:sp>
        <p:nvSpPr>
          <p:cNvPr id="42" name="Rectangle 29"/>
          <p:cNvSpPr/>
          <p:nvPr/>
        </p:nvSpPr>
        <p:spPr>
          <a:xfrm>
            <a:off x="2081716" y="1023727"/>
            <a:ext cx="7656195" cy="228151"/>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smtClean="0">
                <a:solidFill>
                  <a:srgbClr val="000000"/>
                </a:solidFill>
                <a:latin typeface="Browallia New" panose="020B0604020202020204" pitchFamily="34" charset="-34"/>
                <a:cs typeface="Browallia New" panose="020B0604020202020204" pitchFamily="34" charset="-34"/>
              </a:rPr>
              <a:t>Offices</a:t>
            </a:r>
            <a:endParaRPr lang="th-TH" sz="1400" b="1" dirty="0">
              <a:solidFill>
                <a:srgbClr val="000000"/>
              </a:solidFill>
              <a:latin typeface="Browallia New" panose="020B0604020202020204" pitchFamily="34" charset="-34"/>
              <a:cs typeface="Browallia New" panose="020B0604020202020204" pitchFamily="34" charset="-34"/>
            </a:endParaRPr>
          </a:p>
        </p:txBody>
      </p:sp>
      <p:sp>
        <p:nvSpPr>
          <p:cNvPr id="43" name="Flowchart: Decision 34"/>
          <p:cNvSpPr/>
          <p:nvPr/>
        </p:nvSpPr>
        <p:spPr>
          <a:xfrm>
            <a:off x="962197" y="2334503"/>
            <a:ext cx="1390453" cy="688255"/>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100" dirty="0" smtClean="0">
                <a:solidFill>
                  <a:schemeClr val="tx1"/>
                </a:solidFill>
                <a:latin typeface="Browallia New" panose="020B0604020202020204" pitchFamily="34" charset="-34"/>
                <a:cs typeface="Browallia New" panose="020B0604020202020204" pitchFamily="34" charset="-34"/>
              </a:rPr>
              <a:t>Takes action</a:t>
            </a:r>
            <a:endParaRPr lang="en-US" sz="1100" dirty="0">
              <a:solidFill>
                <a:schemeClr val="tx1"/>
              </a:solidFill>
              <a:latin typeface="Browallia New" panose="020B0604020202020204" pitchFamily="34" charset="-34"/>
              <a:cs typeface="Browallia New" panose="020B0604020202020204" pitchFamily="34" charset="-34"/>
            </a:endParaRPr>
          </a:p>
        </p:txBody>
      </p:sp>
      <p:cxnSp>
        <p:nvCxnSpPr>
          <p:cNvPr id="44" name="Straight Arrow Connector 4"/>
          <p:cNvCxnSpPr>
            <a:stCxn id="40" idx="2"/>
          </p:cNvCxnSpPr>
          <p:nvPr/>
        </p:nvCxnSpPr>
        <p:spPr>
          <a:xfrm>
            <a:off x="1655805" y="2015795"/>
            <a:ext cx="4157" cy="344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35"/>
          <p:cNvSpPr txBox="1"/>
          <p:nvPr/>
        </p:nvSpPr>
        <p:spPr>
          <a:xfrm>
            <a:off x="2215673" y="2464944"/>
            <a:ext cx="7474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yes</a:t>
            </a:r>
            <a:endParaRPr lang="en-US" sz="1200" i="1" dirty="0">
              <a:solidFill>
                <a:schemeClr val="accent5"/>
              </a:solidFill>
              <a:latin typeface="Browallia New" panose="020B0604020202020204" pitchFamily="34" charset="-34"/>
              <a:cs typeface="Browallia New" panose="020B0604020202020204" pitchFamily="34" charset="-34"/>
            </a:endParaRPr>
          </a:p>
        </p:txBody>
      </p:sp>
      <p:sp>
        <p:nvSpPr>
          <p:cNvPr id="46" name="TextBox 36"/>
          <p:cNvSpPr txBox="1"/>
          <p:nvPr/>
        </p:nvSpPr>
        <p:spPr>
          <a:xfrm>
            <a:off x="1668065" y="3022451"/>
            <a:ext cx="435024"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no</a:t>
            </a:r>
            <a:endParaRPr lang="en-US" sz="1200" i="1" dirty="0">
              <a:solidFill>
                <a:schemeClr val="accent5"/>
              </a:solidFill>
              <a:latin typeface="Browallia New" panose="020B0604020202020204" pitchFamily="34" charset="-34"/>
              <a:cs typeface="Browallia New" panose="020B0604020202020204" pitchFamily="34" charset="-34"/>
            </a:endParaRPr>
          </a:p>
        </p:txBody>
      </p:sp>
      <p:sp>
        <p:nvSpPr>
          <p:cNvPr id="47" name="Flowchart: Alternate Process 54"/>
          <p:cNvSpPr/>
          <p:nvPr/>
        </p:nvSpPr>
        <p:spPr>
          <a:xfrm>
            <a:off x="8527169" y="4703265"/>
            <a:ext cx="866775" cy="41985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latin typeface="Browallia New"/>
                <a:cs typeface="Browallia New"/>
              </a:rPr>
              <a:t>Case close</a:t>
            </a:r>
            <a:endParaRPr lang="en-US" sz="1100" dirty="0">
              <a:solidFill>
                <a:schemeClr val="tx1"/>
              </a:solidFill>
              <a:latin typeface="Browallia New"/>
              <a:cs typeface="Browallia New"/>
            </a:endParaRPr>
          </a:p>
        </p:txBody>
      </p:sp>
      <p:sp>
        <p:nvSpPr>
          <p:cNvPr id="48" name="Flowchart: Document 68"/>
          <p:cNvSpPr/>
          <p:nvPr/>
        </p:nvSpPr>
        <p:spPr>
          <a:xfrm>
            <a:off x="1121152" y="4130536"/>
            <a:ext cx="780933" cy="468983"/>
          </a:xfrm>
          <a:prstGeom prst="flowChart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ct val="80000"/>
              </a:lnSpc>
            </a:pPr>
            <a:r>
              <a:rPr lang="en-US" sz="900" dirty="0">
                <a:solidFill>
                  <a:prstClr val="black"/>
                </a:solidFill>
                <a:latin typeface="Browallia New" panose="020B0604020202020204" pitchFamily="34" charset="-34"/>
                <a:cs typeface="Browallia New" panose="020B0604020202020204" pitchFamily="34" charset="-34"/>
              </a:rPr>
              <a:t>2nd </a:t>
            </a:r>
          </a:p>
          <a:p>
            <a:pPr algn="ctr" defTabSz="457200">
              <a:lnSpc>
                <a:spcPct val="80000"/>
              </a:lnSpc>
            </a:pPr>
            <a:r>
              <a:rPr lang="en-US" sz="900" dirty="0">
                <a:solidFill>
                  <a:prstClr val="black"/>
                </a:solidFill>
                <a:latin typeface="Browallia New" panose="020B0604020202020204" pitchFamily="34" charset="-34"/>
                <a:cs typeface="Browallia New" panose="020B0604020202020204" pitchFamily="34" charset="-34"/>
              </a:rPr>
              <a:t>recommendation </a:t>
            </a:r>
            <a:r>
              <a:rPr lang="en-US" sz="900" dirty="0" smtClean="0">
                <a:solidFill>
                  <a:prstClr val="black"/>
                </a:solidFill>
                <a:latin typeface="Browallia New" panose="020B0604020202020204" pitchFamily="34" charset="-34"/>
                <a:cs typeface="Browallia New" panose="020B0604020202020204" pitchFamily="34" charset="-34"/>
              </a:rPr>
              <a:t>letter</a:t>
            </a:r>
            <a:endParaRPr lang="th-TH" sz="900" dirty="0">
              <a:solidFill>
                <a:prstClr val="black"/>
              </a:solidFill>
              <a:latin typeface="Browallia New" panose="020B0604020202020204" pitchFamily="34" charset="-34"/>
              <a:cs typeface="Browallia New" panose="020B0604020202020204" pitchFamily="34" charset="-34"/>
            </a:endParaRPr>
          </a:p>
        </p:txBody>
      </p:sp>
      <p:grpSp>
        <p:nvGrpSpPr>
          <p:cNvPr id="49" name="Group 69"/>
          <p:cNvGrpSpPr/>
          <p:nvPr/>
        </p:nvGrpSpPr>
        <p:grpSpPr>
          <a:xfrm>
            <a:off x="4495324" y="2265536"/>
            <a:ext cx="963798" cy="652985"/>
            <a:chOff x="1351010" y="1350198"/>
            <a:chExt cx="963798" cy="720840"/>
          </a:xfrm>
        </p:grpSpPr>
        <p:sp>
          <p:nvSpPr>
            <p:cNvPr id="50" name="Rectangle 70"/>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000" dirty="0" smtClean="0">
                  <a:solidFill>
                    <a:prstClr val="black"/>
                  </a:solidFill>
                  <a:latin typeface="Browallia New" panose="020B0604020202020204" pitchFamily="34" charset="-34"/>
                  <a:cs typeface="Browallia New" panose="020B0604020202020204" pitchFamily="34" charset="-34"/>
                </a:rPr>
                <a:t>Draft consideration paper</a:t>
              </a:r>
            </a:p>
            <a:p>
              <a:pPr algn="ctr" defTabSz="457200">
                <a:lnSpc>
                  <a:spcPct val="80000"/>
                </a:lnSpc>
              </a:pPr>
              <a:r>
                <a:rPr lang="en-US" sz="1000" dirty="0" smtClean="0">
                  <a:solidFill>
                    <a:prstClr val="black"/>
                  </a:solidFill>
                  <a:latin typeface="Browallia New" panose="020B0604020202020204" pitchFamily="34" charset="-34"/>
                  <a:cs typeface="Browallia New" panose="020B0604020202020204" pitchFamily="34" charset="-34"/>
                </a:rPr>
                <a:t>/draft the 2nd </a:t>
              </a:r>
            </a:p>
            <a:p>
              <a:pPr algn="ctr" defTabSz="457200">
                <a:lnSpc>
                  <a:spcPct val="80000"/>
                </a:lnSpc>
              </a:pPr>
              <a:r>
                <a:rPr lang="en-US" sz="1000" dirty="0" smtClean="0">
                  <a:solidFill>
                    <a:prstClr val="black"/>
                  </a:solidFill>
                  <a:latin typeface="Browallia New" panose="020B0604020202020204" pitchFamily="34" charset="-34"/>
                  <a:cs typeface="Browallia New" panose="020B0604020202020204" pitchFamily="34" charset="-34"/>
                </a:rPr>
                <a:t>recommendation letter</a:t>
              </a:r>
              <a:endParaRPr lang="th-TH" sz="1000" dirty="0" smtClean="0">
                <a:solidFill>
                  <a:prstClr val="black"/>
                </a:solidFill>
                <a:latin typeface="Browallia New" panose="020B0604020202020204" pitchFamily="34" charset="-34"/>
                <a:cs typeface="Browallia New" panose="020B0604020202020204" pitchFamily="34" charset="-34"/>
              </a:endParaRPr>
            </a:p>
          </p:txBody>
        </p:sp>
        <p:sp>
          <p:nvSpPr>
            <p:cNvPr id="51" name="Rectangle 71"/>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000" dirty="0" smtClean="0">
                  <a:solidFill>
                    <a:prstClr val="black"/>
                  </a:solidFill>
                  <a:latin typeface="Browallia New" panose="020B0604020202020204" pitchFamily="34" charset="-34"/>
                  <a:cs typeface="Browallia New" panose="020B0604020202020204" pitchFamily="34" charset="-34"/>
                </a:rPr>
                <a:t>Auditor</a:t>
              </a:r>
              <a:endParaRPr lang="en-US" sz="1000" dirty="0">
                <a:solidFill>
                  <a:prstClr val="black"/>
                </a:solidFill>
                <a:latin typeface="Browallia New" panose="020B0604020202020204" pitchFamily="34" charset="-34"/>
                <a:cs typeface="Browallia New" panose="020B0604020202020204" pitchFamily="34" charset="-34"/>
              </a:endParaRPr>
            </a:p>
          </p:txBody>
        </p:sp>
      </p:grpSp>
      <p:grpSp>
        <p:nvGrpSpPr>
          <p:cNvPr id="52" name="Group 73"/>
          <p:cNvGrpSpPr/>
          <p:nvPr/>
        </p:nvGrpSpPr>
        <p:grpSpPr>
          <a:xfrm>
            <a:off x="6129240" y="2260751"/>
            <a:ext cx="963798" cy="652985"/>
            <a:chOff x="1351010" y="1350198"/>
            <a:chExt cx="963798" cy="720840"/>
          </a:xfrm>
        </p:grpSpPr>
        <p:sp>
          <p:nvSpPr>
            <p:cNvPr id="53" name="Rectangle 74"/>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Review</a:t>
              </a:r>
              <a:endParaRPr lang="en-US" sz="1100" dirty="0">
                <a:solidFill>
                  <a:prstClr val="black"/>
                </a:solidFill>
                <a:latin typeface="Browallia New" panose="020B0604020202020204" pitchFamily="34" charset="-34"/>
                <a:cs typeface="Browallia New" panose="020B0604020202020204" pitchFamily="34" charset="-34"/>
              </a:endParaRPr>
            </a:p>
          </p:txBody>
        </p:sp>
        <p:sp>
          <p:nvSpPr>
            <p:cNvPr id="54" name="Rectangle 75"/>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Div. Dir.</a:t>
              </a:r>
              <a:endParaRPr lang="en-US" sz="1100" dirty="0">
                <a:solidFill>
                  <a:prstClr val="black"/>
                </a:solidFill>
                <a:latin typeface="Browallia New" panose="020B0604020202020204" pitchFamily="34" charset="-34"/>
                <a:cs typeface="Browallia New" panose="020B0604020202020204" pitchFamily="34" charset="-34"/>
              </a:endParaRPr>
            </a:p>
          </p:txBody>
        </p:sp>
      </p:grpSp>
      <p:sp>
        <p:nvSpPr>
          <p:cNvPr id="55" name="Flowchart: Decision 80"/>
          <p:cNvSpPr/>
          <p:nvPr/>
        </p:nvSpPr>
        <p:spPr>
          <a:xfrm>
            <a:off x="7766301" y="2341020"/>
            <a:ext cx="1196793" cy="652985"/>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100" dirty="0" smtClean="0">
                <a:solidFill>
                  <a:schemeClr val="tx1"/>
                </a:solidFill>
                <a:latin typeface="Browallia New" panose="020B0604020202020204" pitchFamily="34" charset="-34"/>
                <a:cs typeface="Browallia New" panose="020B0604020202020204" pitchFamily="34" charset="-34"/>
              </a:rPr>
              <a:t>Approval</a:t>
            </a:r>
            <a:endParaRPr lang="en-US" sz="1100" dirty="0">
              <a:solidFill>
                <a:schemeClr val="tx1"/>
              </a:solidFill>
              <a:latin typeface="Browallia New" panose="020B0604020202020204" pitchFamily="34" charset="-34"/>
              <a:cs typeface="Browallia New" panose="020B0604020202020204" pitchFamily="34" charset="-34"/>
            </a:endParaRPr>
          </a:p>
        </p:txBody>
      </p:sp>
      <p:sp>
        <p:nvSpPr>
          <p:cNvPr id="56" name="Rectangle 88"/>
          <p:cNvSpPr/>
          <p:nvPr/>
        </p:nvSpPr>
        <p:spPr>
          <a:xfrm>
            <a:off x="744431" y="6014718"/>
            <a:ext cx="2786312"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 code 100</a:t>
            </a:r>
            <a:r>
              <a:rPr lang="th-TH" sz="1150" dirty="0">
                <a:solidFill>
                  <a:prstClr val="black"/>
                </a:solidFill>
                <a:latin typeface="Browallia New"/>
                <a:cs typeface="Browallia New"/>
              </a:rPr>
              <a:t> – </a:t>
            </a:r>
            <a:r>
              <a:rPr lang="en-US" sz="1150" dirty="0">
                <a:solidFill>
                  <a:prstClr val="black"/>
                </a:solidFill>
                <a:latin typeface="Browallia New"/>
                <a:cs typeface="Browallia New"/>
              </a:rPr>
              <a:t>140</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 code 200</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a:t>
            </a:r>
            <a:r>
              <a:rPr lang="th-TH" sz="1150" dirty="0">
                <a:solidFill>
                  <a:prstClr val="black"/>
                </a:solidFill>
                <a:latin typeface="Browallia New"/>
                <a:cs typeface="Browallia New"/>
              </a:rPr>
              <a:t> </a:t>
            </a:r>
            <a:r>
              <a:rPr lang="en-US" sz="1150" dirty="0">
                <a:solidFill>
                  <a:prstClr val="black"/>
                </a:solidFill>
                <a:latin typeface="Browallia New"/>
                <a:cs typeface="Browallia New"/>
              </a:rPr>
              <a:t>code 230</a:t>
            </a:r>
          </a:p>
          <a:p>
            <a:pPr defTabSz="457200">
              <a:lnSpc>
                <a:spcPct val="70000"/>
              </a:lnSpc>
            </a:pPr>
            <a:r>
              <a:rPr lang="en-US" sz="1150" dirty="0" smtClean="0">
                <a:solidFill>
                  <a:prstClr val="black"/>
                </a:solidFill>
                <a:latin typeface="Browallia New" panose="020B0604020202020204" pitchFamily="34" charset="-34"/>
                <a:cs typeface="Browallia New" panose="020B0604020202020204" pitchFamily="34" charset="-34"/>
              </a:rPr>
              <a:t>  </a:t>
            </a: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57" name="Rectangle 90"/>
          <p:cNvSpPr/>
          <p:nvPr/>
        </p:nvSpPr>
        <p:spPr>
          <a:xfrm>
            <a:off x="635180" y="5621930"/>
            <a:ext cx="3239990" cy="364715"/>
          </a:xfrm>
          <a:prstGeom prst="rect">
            <a:avLst/>
          </a:prstGeom>
        </p:spPr>
        <p:txBody>
          <a:bodyPr wrap="none">
            <a:spAutoFit/>
          </a:bodyPr>
          <a:lstStyle/>
          <a:p>
            <a:pPr defTabSz="457200">
              <a:lnSpc>
                <a:spcPct val="70000"/>
              </a:lnSpc>
            </a:pPr>
            <a:r>
              <a:rPr lang="en-US" sz="1200" b="1" dirty="0">
                <a:latin typeface="Browallia New"/>
                <a:ea typeface="Calibri" panose="020F0502020204030204" pitchFamily="34" charset="0"/>
                <a:cs typeface="Browallia New"/>
              </a:rPr>
              <a:t>rules /regulations/ standards/ principles/ guidelines/ handbooks</a:t>
            </a:r>
            <a:r>
              <a:rPr lang="th-TH" sz="1200" b="1" dirty="0">
                <a:latin typeface="Browallia New"/>
                <a:ea typeface="Calibri" panose="020F0502020204030204" pitchFamily="34" charset="0"/>
                <a:cs typeface="Browallia New"/>
              </a:rPr>
              <a:t> </a:t>
            </a:r>
            <a:endParaRPr lang="en-US" sz="1200" b="1" dirty="0">
              <a:solidFill>
                <a:prstClr val="black"/>
              </a:solidFill>
              <a:latin typeface="Browallia New"/>
              <a:cs typeface="Browallia New"/>
            </a:endParaRPr>
          </a:p>
          <a:p>
            <a:pPr defTabSz="457200">
              <a:lnSpc>
                <a:spcPct val="70000"/>
              </a:lnSpc>
            </a:pPr>
            <a:endParaRPr lang="en-US" sz="1200" b="1" dirty="0">
              <a:solidFill>
                <a:prstClr val="black"/>
              </a:solidFill>
              <a:latin typeface="Browallia New" panose="020B0604020202020204" pitchFamily="34" charset="-34"/>
              <a:cs typeface="Browallia New" panose="020B0604020202020204" pitchFamily="34" charset="-34"/>
            </a:endParaRPr>
          </a:p>
        </p:txBody>
      </p:sp>
      <p:cxnSp>
        <p:nvCxnSpPr>
          <p:cNvPr id="58" name="Straight Arrow Connector 94"/>
          <p:cNvCxnSpPr>
            <a:stCxn id="43" idx="3"/>
            <a:endCxn id="68" idx="1"/>
          </p:cNvCxnSpPr>
          <p:nvPr/>
        </p:nvCxnSpPr>
        <p:spPr>
          <a:xfrm flipV="1">
            <a:off x="2352650" y="2659399"/>
            <a:ext cx="589438" cy="19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98"/>
          <p:cNvCxnSpPr>
            <a:stCxn id="68" idx="3"/>
            <a:endCxn id="50" idx="1"/>
          </p:cNvCxnSpPr>
          <p:nvPr/>
        </p:nvCxnSpPr>
        <p:spPr>
          <a:xfrm>
            <a:off x="3905654" y="2659399"/>
            <a:ext cx="589670" cy="8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100"/>
          <p:cNvCxnSpPr>
            <a:stCxn id="50" idx="3"/>
            <a:endCxn id="53" idx="1"/>
          </p:cNvCxnSpPr>
          <p:nvPr/>
        </p:nvCxnSpPr>
        <p:spPr>
          <a:xfrm flipV="1">
            <a:off x="5458890" y="2663325"/>
            <a:ext cx="6703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Flowchart: Off-page Connector 107"/>
          <p:cNvSpPr/>
          <p:nvPr/>
        </p:nvSpPr>
        <p:spPr>
          <a:xfrm>
            <a:off x="1403244" y="3310461"/>
            <a:ext cx="498841" cy="474207"/>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ysClr val="windowText" lastClr="000000"/>
                </a:solidFill>
                <a:latin typeface="Browallia New" panose="020B0604020202020204" pitchFamily="34" charset="-34"/>
                <a:cs typeface="Browallia New" panose="020B0604020202020204" pitchFamily="34" charset="-34"/>
              </a:rPr>
              <a:t>M4-04</a:t>
            </a:r>
          </a:p>
          <a:p>
            <a:pPr algn="ctr"/>
            <a:r>
              <a:rPr lang="en-US" sz="1200" b="1" dirty="0" smtClean="0">
                <a:solidFill>
                  <a:sysClr val="windowText" lastClr="000000"/>
                </a:solidFill>
                <a:latin typeface="Browallia New" panose="020B0604020202020204" pitchFamily="34" charset="-34"/>
                <a:cs typeface="Browallia New" panose="020B0604020202020204" pitchFamily="34" charset="-34"/>
              </a:rPr>
              <a:t>(</a:t>
            </a:r>
            <a:r>
              <a:rPr lang="en-US" sz="1200" b="1" dirty="0">
                <a:solidFill>
                  <a:sysClr val="windowText" lastClr="000000"/>
                </a:solidFill>
                <a:latin typeface="Browallia New" panose="020B0604020202020204" pitchFamily="34" charset="-34"/>
                <a:cs typeface="Browallia New" panose="020B0604020202020204" pitchFamily="34" charset="-34"/>
              </a:rPr>
              <a:t>p</a:t>
            </a:r>
            <a:r>
              <a:rPr lang="th-TH" sz="1200" b="1" dirty="0" smtClean="0">
                <a:solidFill>
                  <a:sysClr val="windowText" lastClr="000000"/>
                </a:solidFill>
                <a:latin typeface="Browallia New" panose="020B0604020202020204" pitchFamily="34" charset="-34"/>
                <a:cs typeface="Browallia New" panose="020B0604020202020204" pitchFamily="34" charset="-34"/>
              </a:rPr>
              <a:t>.</a:t>
            </a:r>
            <a:r>
              <a:rPr lang="en-US" sz="1200" b="1" dirty="0">
                <a:solidFill>
                  <a:sysClr val="windowText" lastClr="000000"/>
                </a:solidFill>
                <a:latin typeface="Browallia New" panose="020B0604020202020204" pitchFamily="34" charset="-34"/>
                <a:cs typeface="Browallia New" panose="020B0604020202020204" pitchFamily="34" charset="-34"/>
              </a:rPr>
              <a:t>2</a:t>
            </a:r>
            <a:r>
              <a:rPr lang="th-TH" sz="1200" b="1" dirty="0">
                <a:solidFill>
                  <a:sysClr val="windowText" lastClr="000000"/>
                </a:solidFill>
                <a:latin typeface="Browallia New" panose="020B0604020202020204" pitchFamily="34" charset="-34"/>
                <a:cs typeface="Browallia New" panose="020B0604020202020204" pitchFamily="34" charset="-34"/>
              </a:rPr>
              <a:t>)</a:t>
            </a:r>
            <a:endParaRPr lang="en-US" sz="1200" b="1" dirty="0">
              <a:solidFill>
                <a:sysClr val="windowText" lastClr="000000"/>
              </a:solidFill>
              <a:latin typeface="Browallia New" panose="020B0604020202020204" pitchFamily="34" charset="-34"/>
              <a:cs typeface="Browallia New" panose="020B0604020202020204" pitchFamily="34" charset="-34"/>
            </a:endParaRPr>
          </a:p>
        </p:txBody>
      </p:sp>
      <p:cxnSp>
        <p:nvCxnSpPr>
          <p:cNvPr id="62" name="Straight Arrow Connector 108"/>
          <p:cNvCxnSpPr/>
          <p:nvPr/>
        </p:nvCxnSpPr>
        <p:spPr>
          <a:xfrm>
            <a:off x="1668065" y="3032259"/>
            <a:ext cx="1087" cy="261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Flowchart: Off-page Connector 136"/>
          <p:cNvSpPr/>
          <p:nvPr/>
        </p:nvSpPr>
        <p:spPr>
          <a:xfrm>
            <a:off x="3169976" y="1578088"/>
            <a:ext cx="498841" cy="474207"/>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ysClr val="windowText" lastClr="000000"/>
                </a:solidFill>
                <a:latin typeface="Browallia New" panose="020B0604020202020204" pitchFamily="34" charset="-34"/>
                <a:cs typeface="Browallia New" panose="020B0604020202020204" pitchFamily="34" charset="-34"/>
              </a:rPr>
              <a:t>M4-04</a:t>
            </a:r>
          </a:p>
          <a:p>
            <a:pPr algn="ctr"/>
            <a:r>
              <a:rPr lang="en-US" sz="1200" b="1" dirty="0" smtClean="0">
                <a:solidFill>
                  <a:sysClr val="windowText" lastClr="000000"/>
                </a:solidFill>
                <a:latin typeface="Browallia New" panose="020B0604020202020204" pitchFamily="34" charset="-34"/>
                <a:cs typeface="Browallia New" panose="020B0604020202020204" pitchFamily="34" charset="-34"/>
              </a:rPr>
              <a:t>(</a:t>
            </a:r>
            <a:r>
              <a:rPr lang="en-US" sz="1200" b="1" dirty="0">
                <a:solidFill>
                  <a:sysClr val="windowText" lastClr="000000"/>
                </a:solidFill>
                <a:latin typeface="Browallia New" panose="020B0604020202020204" pitchFamily="34" charset="-34"/>
                <a:cs typeface="Browallia New" panose="020B0604020202020204" pitchFamily="34" charset="-34"/>
              </a:rPr>
              <a:t>p</a:t>
            </a:r>
            <a:r>
              <a:rPr lang="th-TH" sz="1200" b="1" dirty="0" smtClean="0">
                <a:solidFill>
                  <a:sysClr val="windowText" lastClr="000000"/>
                </a:solidFill>
                <a:latin typeface="Browallia New" panose="020B0604020202020204" pitchFamily="34" charset="-34"/>
                <a:cs typeface="Browallia New" panose="020B0604020202020204" pitchFamily="34" charset="-34"/>
              </a:rPr>
              <a:t>.</a:t>
            </a:r>
            <a:r>
              <a:rPr lang="en-US" sz="1200" b="1" dirty="0">
                <a:solidFill>
                  <a:sysClr val="windowText" lastClr="000000"/>
                </a:solidFill>
                <a:latin typeface="Browallia New" panose="020B0604020202020204" pitchFamily="34" charset="-34"/>
                <a:cs typeface="Browallia New" panose="020B0604020202020204" pitchFamily="34" charset="-34"/>
              </a:rPr>
              <a:t>2</a:t>
            </a:r>
            <a:r>
              <a:rPr lang="th-TH" sz="1200" b="1" dirty="0">
                <a:solidFill>
                  <a:sysClr val="windowText" lastClr="000000"/>
                </a:solidFill>
                <a:latin typeface="Browallia New" panose="020B0604020202020204" pitchFamily="34" charset="-34"/>
                <a:cs typeface="Browallia New" panose="020B0604020202020204" pitchFamily="34" charset="-34"/>
              </a:rPr>
              <a:t>)</a:t>
            </a:r>
            <a:endParaRPr lang="en-US" sz="1200" b="1" dirty="0">
              <a:solidFill>
                <a:sysClr val="windowText" lastClr="000000"/>
              </a:solidFill>
              <a:latin typeface="Browallia New" panose="020B0604020202020204" pitchFamily="34" charset="-34"/>
              <a:cs typeface="Browallia New" panose="020B0604020202020204" pitchFamily="34" charset="-34"/>
            </a:endParaRPr>
          </a:p>
        </p:txBody>
      </p:sp>
      <p:cxnSp>
        <p:nvCxnSpPr>
          <p:cNvPr id="64" name="Straight Arrow Connector 138"/>
          <p:cNvCxnSpPr>
            <a:stCxn id="63" idx="2"/>
            <a:endCxn id="69" idx="0"/>
          </p:cNvCxnSpPr>
          <p:nvPr/>
        </p:nvCxnSpPr>
        <p:spPr>
          <a:xfrm>
            <a:off x="3419397" y="2052295"/>
            <a:ext cx="4657" cy="204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141"/>
          <p:cNvSpPr/>
          <p:nvPr/>
        </p:nvSpPr>
        <p:spPr>
          <a:xfrm>
            <a:off x="3581669" y="6011473"/>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1 – 40 </a:t>
            </a:r>
          </a:p>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400 </a:t>
            </a:r>
          </a:p>
          <a:p>
            <a:pPr marL="171450" indent="-171450" defTabSz="457200">
              <a:lnSpc>
                <a:spcPct val="70000"/>
              </a:lnSpc>
              <a:buFont typeface="Arial" panose="020B0604020202020204" pitchFamily="34" charset="0"/>
              <a:buChar char="•"/>
            </a:pPr>
            <a:r>
              <a:rPr lang="en-US" sz="1150" dirty="0" smtClean="0">
                <a:solidFill>
                  <a:prstClr val="black"/>
                </a:solidFill>
                <a:latin typeface="Browallia New" panose="020B0604020202020204" pitchFamily="34" charset="-34"/>
                <a:cs typeface="Browallia New" panose="020B0604020202020204" pitchFamily="34" charset="-34"/>
              </a:rPr>
              <a:t>Guideline on following up audit recommendation</a:t>
            </a:r>
            <a:endParaRPr lang="en-US" sz="1150" dirty="0">
              <a:solidFill>
                <a:prstClr val="black"/>
              </a:solidFill>
              <a:latin typeface="Browallia New" panose="020B0604020202020204" pitchFamily="34" charset="-34"/>
              <a:cs typeface="Browallia New" panose="020B0604020202020204" pitchFamily="34" charset="-34"/>
            </a:endParaRPr>
          </a:p>
          <a:p>
            <a:pPr marL="171450" indent="-171450" defTabSz="457200">
              <a:lnSpc>
                <a:spcPct val="70000"/>
              </a:lnSpc>
              <a:buFont typeface="Arial" panose="020B0604020202020204" pitchFamily="34" charset="0"/>
              <a:buChar char="•"/>
            </a:pPr>
            <a:endParaRPr lang="en-US" sz="1150" dirty="0">
              <a:solidFill>
                <a:prstClr val="black"/>
              </a:solidFill>
              <a:latin typeface="Browallia New" panose="020B0604020202020204" pitchFamily="34" charset="-34"/>
              <a:cs typeface="Browallia New" panose="020B0604020202020204" pitchFamily="34" charset="-34"/>
            </a:endParaRPr>
          </a:p>
          <a:p>
            <a:pPr defTabSz="457200">
              <a:lnSpc>
                <a:spcPct val="70000"/>
              </a:lnSpc>
            </a:pP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66" name="Rectangle 79"/>
          <p:cNvSpPr/>
          <p:nvPr/>
        </p:nvSpPr>
        <p:spPr>
          <a:xfrm>
            <a:off x="7708550" y="2151149"/>
            <a:ext cx="1353256" cy="240066"/>
          </a:xfrm>
          <a:prstGeom prst="rect">
            <a:avLst/>
          </a:prstGeom>
        </p:spPr>
        <p:txBody>
          <a:bodyPr wrap="none">
            <a:spAutoFit/>
          </a:bodyPr>
          <a:lstStyle/>
          <a:p>
            <a:pPr algn="ctr" defTabSz="457200">
              <a:lnSpc>
                <a:spcPct val="80000"/>
              </a:lnSpc>
            </a:pPr>
            <a:r>
              <a:rPr lang="en-US" sz="1200" dirty="0" smtClean="0">
                <a:solidFill>
                  <a:prstClr val="black"/>
                </a:solidFill>
                <a:latin typeface="Browallia New" panose="020B0604020202020204" pitchFamily="34" charset="-34"/>
                <a:cs typeface="Browallia New" panose="020B0604020202020204" pitchFamily="34" charset="-34"/>
              </a:rPr>
              <a:t>Supervisor - Management</a:t>
            </a:r>
            <a:endParaRPr lang="en-US" sz="1200" dirty="0">
              <a:solidFill>
                <a:prstClr val="black"/>
              </a:solidFill>
              <a:latin typeface="Browallia New" panose="020B0604020202020204" pitchFamily="34" charset="-34"/>
              <a:cs typeface="Browallia New" panose="020B0604020202020204" pitchFamily="34" charset="-34"/>
            </a:endParaRPr>
          </a:p>
        </p:txBody>
      </p:sp>
      <p:grpSp>
        <p:nvGrpSpPr>
          <p:cNvPr id="67" name="Group 62"/>
          <p:cNvGrpSpPr/>
          <p:nvPr/>
        </p:nvGrpSpPr>
        <p:grpSpPr>
          <a:xfrm>
            <a:off x="2942088" y="2256825"/>
            <a:ext cx="963798" cy="652985"/>
            <a:chOff x="1351010" y="1350198"/>
            <a:chExt cx="963798" cy="720840"/>
          </a:xfrm>
        </p:grpSpPr>
        <p:sp>
          <p:nvSpPr>
            <p:cNvPr id="68" name="Rectangle 63"/>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80000"/>
                </a:lnSpc>
              </a:pPr>
              <a:r>
                <a:rPr lang="en-US" sz="1100" dirty="0" smtClean="0">
                  <a:solidFill>
                    <a:schemeClr val="tx1"/>
                  </a:solidFill>
                  <a:latin typeface="Browallia New" panose="020B0604020202020204" pitchFamily="34" charset="-34"/>
                  <a:cs typeface="Browallia New" panose="020B0604020202020204" pitchFamily="34" charset="-34"/>
                </a:rPr>
                <a:t>Review the action</a:t>
              </a:r>
              <a:endParaRPr lang="en-US" sz="1100" dirty="0">
                <a:solidFill>
                  <a:schemeClr val="tx1"/>
                </a:solidFill>
                <a:latin typeface="Browallia New" panose="020B0604020202020204" pitchFamily="34" charset="-34"/>
                <a:cs typeface="Browallia New" panose="020B0604020202020204" pitchFamily="34" charset="-34"/>
              </a:endParaRPr>
            </a:p>
          </p:txBody>
        </p:sp>
        <p:sp>
          <p:nvSpPr>
            <p:cNvPr id="69" name="Rectangle 64"/>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Auditor</a:t>
              </a:r>
              <a:endParaRPr lang="en-US" sz="1100" dirty="0">
                <a:solidFill>
                  <a:prstClr val="black"/>
                </a:solidFill>
                <a:latin typeface="Browallia New" panose="020B0604020202020204" pitchFamily="34" charset="-34"/>
                <a:cs typeface="Browallia New" panose="020B0604020202020204" pitchFamily="34" charset="-34"/>
              </a:endParaRPr>
            </a:p>
          </p:txBody>
        </p:sp>
      </p:grpSp>
      <p:cxnSp>
        <p:nvCxnSpPr>
          <p:cNvPr id="70" name="Elbow Connector 18"/>
          <p:cNvCxnSpPr>
            <a:stCxn id="55" idx="2"/>
            <a:endCxn id="48" idx="3"/>
          </p:cNvCxnSpPr>
          <p:nvPr/>
        </p:nvCxnSpPr>
        <p:spPr>
          <a:xfrm rot="5400000">
            <a:off x="4447881" y="448210"/>
            <a:ext cx="1371023" cy="6462613"/>
          </a:xfrm>
          <a:prstGeom prst="bentConnector2">
            <a:avLst/>
          </a:prstGeom>
          <a:ln w="6350" cmpd="sng">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30"/>
          <p:cNvCxnSpPr>
            <a:stCxn id="55" idx="3"/>
            <a:endCxn id="47" idx="0"/>
          </p:cNvCxnSpPr>
          <p:nvPr/>
        </p:nvCxnSpPr>
        <p:spPr>
          <a:xfrm flipH="1">
            <a:off x="8960557" y="2667513"/>
            <a:ext cx="2537" cy="2035752"/>
          </a:xfrm>
          <a:prstGeom prst="straightConnector1">
            <a:avLst/>
          </a:prstGeom>
          <a:ln w="6350" cmpd="sng">
            <a:tailEnd type="triangle"/>
          </a:ln>
        </p:spPr>
        <p:style>
          <a:lnRef idx="2">
            <a:schemeClr val="accent1"/>
          </a:lnRef>
          <a:fillRef idx="0">
            <a:schemeClr val="accent1"/>
          </a:fillRef>
          <a:effectRef idx="1">
            <a:schemeClr val="accent1"/>
          </a:effectRef>
          <a:fontRef idx="minor">
            <a:schemeClr val="tx1"/>
          </a:fontRef>
        </p:style>
      </p:cxnSp>
      <p:cxnSp>
        <p:nvCxnSpPr>
          <p:cNvPr id="72" name="Elbow Connector 33"/>
          <p:cNvCxnSpPr>
            <a:stCxn id="48" idx="1"/>
            <a:endCxn id="43" idx="1"/>
          </p:cNvCxnSpPr>
          <p:nvPr/>
        </p:nvCxnSpPr>
        <p:spPr>
          <a:xfrm rot="10800000">
            <a:off x="962198" y="2678632"/>
            <a:ext cx="158955" cy="1686397"/>
          </a:xfrm>
          <a:prstGeom prst="bentConnector3">
            <a:avLst>
              <a:gd name="adj1" fmla="val 243814"/>
            </a:avLst>
          </a:prstGeom>
          <a:ln w="6350" cmpd="sng">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38"/>
          <p:cNvCxnSpPr>
            <a:stCxn id="53" idx="3"/>
            <a:endCxn id="55" idx="1"/>
          </p:cNvCxnSpPr>
          <p:nvPr/>
        </p:nvCxnSpPr>
        <p:spPr>
          <a:xfrm>
            <a:off x="7092806" y="2663325"/>
            <a:ext cx="673495" cy="0"/>
          </a:xfrm>
          <a:prstGeom prst="straightConnector1">
            <a:avLst/>
          </a:prstGeom>
          <a:ln w="6350" cmpd="sng">
            <a:tailEnd type="triangle"/>
          </a:ln>
        </p:spPr>
        <p:style>
          <a:lnRef idx="2">
            <a:schemeClr val="accent1"/>
          </a:lnRef>
          <a:fillRef idx="0">
            <a:schemeClr val="accent1"/>
          </a:fillRef>
          <a:effectRef idx="1">
            <a:schemeClr val="accent1"/>
          </a:effectRef>
          <a:fontRef idx="minor">
            <a:schemeClr val="tx1"/>
          </a:fontRef>
        </p:style>
      </p:cxnSp>
      <p:cxnSp>
        <p:nvCxnSpPr>
          <p:cNvPr id="74" name="Straight Connector 42"/>
          <p:cNvCxnSpPr/>
          <p:nvPr/>
        </p:nvCxnSpPr>
        <p:spPr>
          <a:xfrm>
            <a:off x="713336" y="5868263"/>
            <a:ext cx="8919868" cy="0"/>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7308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lum bright="70000" contrast="-70000"/>
          </a:blip>
          <a:srcRect t="11770"/>
          <a:stretch/>
        </p:blipFill>
        <p:spPr>
          <a:xfrm>
            <a:off x="1253" y="0"/>
            <a:ext cx="12192000" cy="6858000"/>
          </a:xfrm>
          <a:prstGeom prst="rect">
            <a:avLst/>
          </a:prstGeom>
        </p:spPr>
      </p:pic>
      <p:sp>
        <p:nvSpPr>
          <p:cNvPr id="7" name="Content Placeholder 2"/>
          <p:cNvSpPr txBox="1">
            <a:spLocks/>
          </p:cNvSpPr>
          <p:nvPr/>
        </p:nvSpPr>
        <p:spPr>
          <a:xfrm>
            <a:off x="659504" y="1363247"/>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38" name="Rectangle 11"/>
          <p:cNvSpPr/>
          <p:nvPr/>
        </p:nvSpPr>
        <p:spPr>
          <a:xfrm>
            <a:off x="9611209" y="798251"/>
            <a:ext cx="2015896" cy="206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600" b="1" i="1" dirty="0" smtClean="0">
                <a:solidFill>
                  <a:srgbClr val="0070C0"/>
                </a:solidFill>
                <a:latin typeface="Browallia New" panose="020B0604020202020204" pitchFamily="34" charset="-34"/>
                <a:cs typeface="Browallia New" panose="020B0604020202020204" pitchFamily="34" charset="-34"/>
              </a:rPr>
              <a:t>As-Is </a:t>
            </a:r>
            <a:r>
              <a:rPr lang="en-US" sz="1600" b="1" i="1" dirty="0">
                <a:solidFill>
                  <a:srgbClr val="0070C0"/>
                </a:solidFill>
                <a:latin typeface="Browallia New" panose="020B0604020202020204" pitchFamily="34" charset="-34"/>
                <a:cs typeface="Browallia New" panose="020B0604020202020204" pitchFamily="34" charset="-34"/>
              </a:rPr>
              <a:t>Process </a:t>
            </a:r>
            <a:r>
              <a:rPr lang="en-US" sz="1600" b="1" i="1" dirty="0" smtClean="0">
                <a:solidFill>
                  <a:srgbClr val="0070C0"/>
                </a:solidFill>
                <a:latin typeface="Browallia New" panose="020B0604020202020204" pitchFamily="34" charset="-34"/>
                <a:cs typeface="Browallia New" panose="020B0604020202020204" pitchFamily="34" charset="-34"/>
              </a:rPr>
              <a:t>Flow:</a:t>
            </a:r>
            <a:endParaRPr lang="en-US" sz="1600" b="1" i="1" dirty="0">
              <a:solidFill>
                <a:srgbClr val="0070C0"/>
              </a:solidFill>
              <a:latin typeface="Browallia New" panose="020B0604020202020204" pitchFamily="34" charset="-34"/>
              <a:cs typeface="Browallia New" panose="020B0604020202020204" pitchFamily="34" charset="-34"/>
            </a:endParaRPr>
          </a:p>
        </p:txBody>
      </p:sp>
      <p:graphicFrame>
        <p:nvGraphicFramePr>
          <p:cNvPr id="39" name="Table 12"/>
          <p:cNvGraphicFramePr>
            <a:graphicFrameLocks noGrp="1"/>
          </p:cNvGraphicFramePr>
          <p:nvPr>
            <p:extLst>
              <p:ext uri="{D42A27DB-BD31-4B8C-83A1-F6EECF244321}">
                <p14:modId xmlns:p14="http://schemas.microsoft.com/office/powerpoint/2010/main" val="3381990550"/>
              </p:ext>
            </p:extLst>
          </p:nvPr>
        </p:nvGraphicFramePr>
        <p:xfrm>
          <a:off x="716637" y="394666"/>
          <a:ext cx="4282204" cy="487680"/>
        </p:xfrm>
        <a:graphic>
          <a:graphicData uri="http://schemas.openxmlformats.org/drawingml/2006/table">
            <a:tbl>
              <a:tblPr firstRow="1" firstCol="1" bandRow="1">
                <a:tableStyleId>{638B1855-1B75-4FBE-930C-398BA8C253C6}</a:tableStyleId>
              </a:tblPr>
              <a:tblGrid>
                <a:gridCol w="1362428">
                  <a:extLst>
                    <a:ext uri="{9D8B030D-6E8A-4147-A177-3AD203B41FA5}">
                      <a16:colId xmlns="" xmlns:a16="http://schemas.microsoft.com/office/drawing/2014/main" val="20000"/>
                    </a:ext>
                  </a:extLst>
                </a:gridCol>
                <a:gridCol w="2541494">
                  <a:extLst>
                    <a:ext uri="{9D8B030D-6E8A-4147-A177-3AD203B41FA5}">
                      <a16:colId xmlns="" xmlns:a16="http://schemas.microsoft.com/office/drawing/2014/main" val="20001"/>
                    </a:ext>
                  </a:extLst>
                </a:gridCol>
                <a:gridCol w="378282">
                  <a:extLst>
                    <a:ext uri="{9D8B030D-6E8A-4147-A177-3AD203B41FA5}">
                      <a16:colId xmlns="" xmlns:a16="http://schemas.microsoft.com/office/drawing/2014/main" val="20002"/>
                    </a:ext>
                  </a:extLst>
                </a:gridCol>
              </a:tblGrid>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Main mission</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gridSpan="2">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M4 Procurement</a:t>
                      </a:r>
                      <a:r>
                        <a:rPr lang="en-US" sz="1600" b="0" baseline="0" dirty="0" smtClean="0">
                          <a:solidFill>
                            <a:schemeClr val="bg2">
                              <a:lumMod val="50000"/>
                            </a:schemeClr>
                          </a:solidFill>
                          <a:latin typeface="Browallia New" panose="020B0604020202020204" pitchFamily="34" charset="-34"/>
                          <a:cs typeface="Browallia New" panose="020B0604020202020204" pitchFamily="34" charset="-34"/>
                        </a:rPr>
                        <a:t> Audit</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hMerge="1">
                  <a:txBody>
                    <a:bodyPr/>
                    <a:lstStyle/>
                    <a:p>
                      <a:endParaRPr lang="th-TH"/>
                    </a:p>
                  </a:txBody>
                  <a:tcPr/>
                </a:tc>
                <a:extLst>
                  <a:ext uri="{0D108BD9-81ED-4DB2-BD59-A6C34878D82A}">
                    <a16:rowId xmlns="" xmlns:a16="http://schemas.microsoft.com/office/drawing/2014/main" val="10000"/>
                  </a:ext>
                </a:extLst>
              </a:tr>
              <a:tr h="146749">
                <a:tc>
                  <a:txBody>
                    <a:bodyPr/>
                    <a:lstStyle/>
                    <a:p>
                      <a:pPr marL="0" marR="0">
                        <a:lnSpc>
                          <a:spcPct val="100000"/>
                        </a:lnSpc>
                        <a:spcBef>
                          <a:spcPts val="0"/>
                        </a:spcBef>
                        <a:spcAft>
                          <a:spcPts val="0"/>
                        </a:spcAft>
                      </a:pPr>
                      <a:r>
                        <a:rPr lang="en-US" sz="1600" b="1" dirty="0" smtClean="0">
                          <a:solidFill>
                            <a:schemeClr val="tx1"/>
                          </a:solidFill>
                          <a:effectLst/>
                          <a:latin typeface="Browallia New" panose="020B0604020202020204" pitchFamily="34" charset="-34"/>
                          <a:ea typeface="+mn-ea"/>
                          <a:cs typeface="Browallia New" panose="020B0604020202020204" pitchFamily="34" charset="-34"/>
                        </a:rPr>
                        <a:t>Stages</a:t>
                      </a:r>
                      <a:endParaRPr lang="en-US" sz="1600" b="1" dirty="0">
                        <a:solidFill>
                          <a:schemeClr val="tx1"/>
                        </a:solidFill>
                        <a:effectLst/>
                        <a:latin typeface="Browallia New" panose="020B0604020202020204" pitchFamily="34" charset="-34"/>
                        <a:ea typeface="Calibri" panose="020F0502020204030204" pitchFamily="34" charset="0"/>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B0F0"/>
                    </a:solidFill>
                  </a:tcPr>
                </a:tc>
                <a:tc>
                  <a:txBody>
                    <a:bodyPr/>
                    <a:lstStyle/>
                    <a:p>
                      <a:pPr>
                        <a:lnSpc>
                          <a:spcPct val="100000"/>
                        </a:lnSpc>
                      </a:pPr>
                      <a:r>
                        <a:rPr lang="en-US" sz="1600" b="0" dirty="0">
                          <a:solidFill>
                            <a:schemeClr val="bg2">
                              <a:lumMod val="50000"/>
                            </a:schemeClr>
                          </a:solidFill>
                          <a:latin typeface="Browallia New" panose="020B0604020202020204" pitchFamily="34" charset="-34"/>
                          <a:cs typeface="Browallia New" panose="020B0604020202020204" pitchFamily="34" charset="-34"/>
                        </a:rPr>
                        <a:t>M4-04 </a:t>
                      </a:r>
                      <a:r>
                        <a:rPr lang="en-US" sz="1600" b="0" dirty="0" smtClean="0">
                          <a:solidFill>
                            <a:schemeClr val="bg2">
                              <a:lumMod val="50000"/>
                            </a:schemeClr>
                          </a:solidFill>
                          <a:latin typeface="Browallia New" panose="020B0604020202020204" pitchFamily="34" charset="-34"/>
                          <a:cs typeface="Browallia New" panose="020B0604020202020204" pitchFamily="34" charset="-34"/>
                        </a:rPr>
                        <a:t>Follow up</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nSpc>
                          <a:spcPct val="100000"/>
                        </a:lnSpc>
                      </a:pPr>
                      <a:r>
                        <a:rPr lang="en-US" sz="1600" b="0" dirty="0" smtClean="0">
                          <a:solidFill>
                            <a:schemeClr val="bg2">
                              <a:lumMod val="50000"/>
                            </a:schemeClr>
                          </a:solidFill>
                          <a:latin typeface="Browallia New" panose="020B0604020202020204" pitchFamily="34" charset="-34"/>
                          <a:cs typeface="Browallia New" panose="020B0604020202020204" pitchFamily="34" charset="-34"/>
                        </a:rPr>
                        <a:t>p</a:t>
                      </a:r>
                      <a:r>
                        <a:rPr lang="th-TH" sz="1600" b="0" dirty="0" smtClean="0">
                          <a:solidFill>
                            <a:schemeClr val="bg2">
                              <a:lumMod val="50000"/>
                            </a:schemeClr>
                          </a:solidFill>
                          <a:latin typeface="Browallia New" panose="020B0604020202020204" pitchFamily="34" charset="-34"/>
                          <a:cs typeface="Browallia New" panose="020B0604020202020204" pitchFamily="34" charset="-34"/>
                        </a:rPr>
                        <a:t>.</a:t>
                      </a:r>
                      <a:r>
                        <a:rPr lang="en-US" sz="1600" b="0" dirty="0">
                          <a:solidFill>
                            <a:schemeClr val="bg2">
                              <a:lumMod val="50000"/>
                            </a:schemeClr>
                          </a:solidFill>
                          <a:latin typeface="Browallia New" panose="020B0604020202020204" pitchFamily="34" charset="-34"/>
                          <a:cs typeface="Browallia New" panose="020B0604020202020204" pitchFamily="34" charset="-34"/>
                        </a:rPr>
                        <a:t>2</a:t>
                      </a:r>
                      <a:endParaRPr lang="th-TH" sz="1600" b="0" dirty="0">
                        <a:solidFill>
                          <a:schemeClr val="bg2">
                            <a:lumMod val="50000"/>
                          </a:schemeClr>
                        </a:solidFill>
                        <a:latin typeface="Browallia New" panose="020B0604020202020204" pitchFamily="34" charset="-34"/>
                        <a:cs typeface="Browallia New" panose="020B0604020202020204" pitchFamily="34" charset="-34"/>
                      </a:endParaRPr>
                    </a:p>
                  </a:txBody>
                  <a:tcPr marL="62110" marR="6211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40" name="Rectangle 28"/>
          <p:cNvSpPr/>
          <p:nvPr/>
        </p:nvSpPr>
        <p:spPr>
          <a:xfrm>
            <a:off x="7887848" y="1041856"/>
            <a:ext cx="1644409" cy="39534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smtClean="0">
                <a:solidFill>
                  <a:srgbClr val="000000"/>
                </a:solidFill>
                <a:latin typeface="Browallia New" panose="020B0604020202020204" pitchFamily="34" charset="-34"/>
                <a:cs typeface="Browallia New" panose="020B0604020202020204" pitchFamily="34" charset="-34"/>
              </a:rPr>
              <a:t>Audited entity</a:t>
            </a:r>
            <a:r>
              <a:rPr lang="th-TH" sz="1400" b="1" dirty="0" smtClean="0">
                <a:solidFill>
                  <a:srgbClr val="000000"/>
                </a:solidFill>
                <a:latin typeface="Browallia New" panose="020B0604020202020204" pitchFamily="34" charset="-34"/>
                <a:cs typeface="Browallia New" panose="020B0604020202020204" pitchFamily="34" charset="-34"/>
              </a:rPr>
              <a:t>/</a:t>
            </a:r>
            <a:endParaRPr lang="en-US" sz="1400" b="1" dirty="0" smtClean="0">
              <a:solidFill>
                <a:srgbClr val="000000"/>
              </a:solidFill>
              <a:latin typeface="Browallia New" panose="020B0604020202020204" pitchFamily="34" charset="-34"/>
              <a:cs typeface="Browallia New" panose="020B0604020202020204" pitchFamily="34" charset="-34"/>
            </a:endParaRPr>
          </a:p>
          <a:p>
            <a:pPr algn="ctr" defTabSz="457200"/>
            <a:r>
              <a:rPr lang="en-US" sz="1400" b="1" dirty="0" smtClean="0">
                <a:solidFill>
                  <a:srgbClr val="000000"/>
                </a:solidFill>
                <a:latin typeface="Browallia New" panose="020B0604020202020204" pitchFamily="34" charset="-34"/>
                <a:cs typeface="Browallia New" panose="020B0604020202020204" pitchFamily="34" charset="-34"/>
              </a:rPr>
              <a:t>Supervisory entity</a:t>
            </a:r>
            <a:endParaRPr lang="th-TH" sz="1400" b="1" dirty="0">
              <a:solidFill>
                <a:srgbClr val="000000"/>
              </a:solidFill>
              <a:latin typeface="Browallia New" panose="020B0604020202020204" pitchFamily="34" charset="-34"/>
              <a:cs typeface="Browallia New" panose="020B0604020202020204" pitchFamily="34" charset="-34"/>
            </a:endParaRPr>
          </a:p>
        </p:txBody>
      </p:sp>
      <p:sp>
        <p:nvSpPr>
          <p:cNvPr id="41" name="Rectangle 29"/>
          <p:cNvSpPr/>
          <p:nvPr/>
        </p:nvSpPr>
        <p:spPr>
          <a:xfrm>
            <a:off x="716638" y="1034643"/>
            <a:ext cx="7067680" cy="26320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smtClean="0">
                <a:solidFill>
                  <a:srgbClr val="000000"/>
                </a:solidFill>
                <a:latin typeface="Browallia New" panose="020B0604020202020204" pitchFamily="34" charset="-34"/>
                <a:cs typeface="Browallia New" panose="020B0604020202020204" pitchFamily="34" charset="-34"/>
              </a:rPr>
              <a:t>Offices</a:t>
            </a:r>
            <a:endParaRPr lang="th-TH" sz="1400" b="1" dirty="0">
              <a:solidFill>
                <a:srgbClr val="000000"/>
              </a:solidFill>
              <a:latin typeface="Browallia New" panose="020B0604020202020204" pitchFamily="34" charset="-34"/>
              <a:cs typeface="Browallia New" panose="020B0604020202020204" pitchFamily="34" charset="-34"/>
            </a:endParaRPr>
          </a:p>
        </p:txBody>
      </p:sp>
      <p:sp>
        <p:nvSpPr>
          <p:cNvPr id="42" name="Rectangle 88"/>
          <p:cNvSpPr/>
          <p:nvPr/>
        </p:nvSpPr>
        <p:spPr>
          <a:xfrm>
            <a:off x="642831" y="6383018"/>
            <a:ext cx="2786312"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 code 100</a:t>
            </a:r>
            <a:r>
              <a:rPr lang="th-TH" sz="1150" dirty="0">
                <a:solidFill>
                  <a:prstClr val="black"/>
                </a:solidFill>
                <a:latin typeface="Browallia New"/>
                <a:cs typeface="Browallia New"/>
              </a:rPr>
              <a:t> – </a:t>
            </a:r>
            <a:r>
              <a:rPr lang="en-US" sz="1150" dirty="0">
                <a:solidFill>
                  <a:prstClr val="black"/>
                </a:solidFill>
                <a:latin typeface="Browallia New"/>
                <a:cs typeface="Browallia New"/>
              </a:rPr>
              <a:t>140</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 code 200</a:t>
            </a:r>
          </a:p>
          <a:p>
            <a:pPr marL="171450" indent="-171450" defTabSz="457200">
              <a:lnSpc>
                <a:spcPct val="70000"/>
              </a:lnSpc>
              <a:buFont typeface="Arial" panose="020B0604020202020204" pitchFamily="34" charset="0"/>
              <a:buChar char="•"/>
            </a:pPr>
            <a:r>
              <a:rPr lang="en-US" sz="1150" dirty="0">
                <a:solidFill>
                  <a:prstClr val="black"/>
                </a:solidFill>
                <a:latin typeface="Browallia New"/>
                <a:cs typeface="Browallia New"/>
              </a:rPr>
              <a:t>SOAG 1</a:t>
            </a:r>
            <a:r>
              <a:rPr lang="th-TH" sz="1150" dirty="0">
                <a:solidFill>
                  <a:prstClr val="black"/>
                </a:solidFill>
                <a:latin typeface="Browallia New"/>
                <a:cs typeface="Browallia New"/>
              </a:rPr>
              <a:t> </a:t>
            </a:r>
            <a:r>
              <a:rPr lang="en-US" sz="1150" dirty="0">
                <a:solidFill>
                  <a:prstClr val="black"/>
                </a:solidFill>
                <a:latin typeface="Browallia New"/>
                <a:cs typeface="Browallia New"/>
              </a:rPr>
              <a:t>code 230</a:t>
            </a:r>
          </a:p>
          <a:p>
            <a:pPr defTabSz="457200">
              <a:lnSpc>
                <a:spcPct val="70000"/>
              </a:lnSpc>
            </a:pPr>
            <a:r>
              <a:rPr lang="en-US" sz="1150" dirty="0" smtClean="0">
                <a:solidFill>
                  <a:prstClr val="black"/>
                </a:solidFill>
                <a:latin typeface="Browallia New" panose="020B0604020202020204" pitchFamily="34" charset="-34"/>
                <a:cs typeface="Browallia New" panose="020B0604020202020204" pitchFamily="34" charset="-34"/>
              </a:rPr>
              <a:t>  </a:t>
            </a: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43" name="Rectangle 89"/>
          <p:cNvSpPr/>
          <p:nvPr/>
        </p:nvSpPr>
        <p:spPr>
          <a:xfrm>
            <a:off x="3480069" y="6379773"/>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1 – 40 </a:t>
            </a:r>
          </a:p>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ISSAI 400 400 </a:t>
            </a:r>
          </a:p>
          <a:p>
            <a:pPr marL="171450" indent="-171450" defTabSz="457200">
              <a:lnSpc>
                <a:spcPct val="70000"/>
              </a:lnSpc>
              <a:buFont typeface="Arial" panose="020B0604020202020204" pitchFamily="34" charset="0"/>
              <a:buChar char="•"/>
            </a:pPr>
            <a:r>
              <a:rPr lang="en-US" sz="1150" dirty="0">
                <a:solidFill>
                  <a:prstClr val="black"/>
                </a:solidFill>
                <a:latin typeface="Browallia New" panose="020B0604020202020204" pitchFamily="34" charset="-34"/>
                <a:cs typeface="Browallia New" panose="020B0604020202020204" pitchFamily="34" charset="-34"/>
              </a:rPr>
              <a:t>Guideline on following up audit recommendation</a:t>
            </a:r>
          </a:p>
          <a:p>
            <a:pPr marL="171450" indent="-171450" defTabSz="457200">
              <a:lnSpc>
                <a:spcPct val="70000"/>
              </a:lnSpc>
              <a:buFont typeface="Arial" panose="020B0604020202020204" pitchFamily="34" charset="0"/>
              <a:buChar char="•"/>
            </a:pPr>
            <a:endParaRPr lang="en-US" sz="1150" dirty="0">
              <a:solidFill>
                <a:prstClr val="black"/>
              </a:solidFill>
              <a:latin typeface="Browallia New" panose="020B0604020202020204" pitchFamily="34" charset="-34"/>
              <a:cs typeface="Browallia New" panose="020B0604020202020204" pitchFamily="34" charset="-34"/>
            </a:endParaRPr>
          </a:p>
          <a:p>
            <a:pPr defTabSz="457200">
              <a:lnSpc>
                <a:spcPct val="70000"/>
              </a:lnSpc>
            </a:pP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44" name="Rectangle 90"/>
          <p:cNvSpPr/>
          <p:nvPr/>
        </p:nvSpPr>
        <p:spPr>
          <a:xfrm>
            <a:off x="533580" y="6155330"/>
            <a:ext cx="3239990" cy="364715"/>
          </a:xfrm>
          <a:prstGeom prst="rect">
            <a:avLst/>
          </a:prstGeom>
        </p:spPr>
        <p:txBody>
          <a:bodyPr wrap="none">
            <a:spAutoFit/>
          </a:bodyPr>
          <a:lstStyle/>
          <a:p>
            <a:pPr defTabSz="457200">
              <a:lnSpc>
                <a:spcPct val="70000"/>
              </a:lnSpc>
            </a:pPr>
            <a:r>
              <a:rPr lang="en-US" sz="1200" b="1" dirty="0">
                <a:latin typeface="Browallia New"/>
                <a:ea typeface="Calibri" panose="020F0502020204030204" pitchFamily="34" charset="0"/>
                <a:cs typeface="Browallia New"/>
              </a:rPr>
              <a:t>rules /regulations/ standards/ principles/ guidelines/ handbooks</a:t>
            </a:r>
            <a:r>
              <a:rPr lang="th-TH" sz="1200" b="1" dirty="0">
                <a:latin typeface="Browallia New"/>
                <a:ea typeface="Calibri" panose="020F0502020204030204" pitchFamily="34" charset="0"/>
                <a:cs typeface="Browallia New"/>
              </a:rPr>
              <a:t> </a:t>
            </a:r>
            <a:endParaRPr lang="en-US" sz="1200" b="1" dirty="0">
              <a:solidFill>
                <a:prstClr val="black"/>
              </a:solidFill>
              <a:latin typeface="Browallia New"/>
              <a:cs typeface="Browallia New"/>
            </a:endParaRPr>
          </a:p>
          <a:p>
            <a:pPr defTabSz="457200">
              <a:lnSpc>
                <a:spcPct val="70000"/>
              </a:lnSpc>
            </a:pPr>
            <a:endParaRPr lang="en-US" sz="1200" b="1" dirty="0">
              <a:solidFill>
                <a:prstClr val="black"/>
              </a:solidFill>
              <a:latin typeface="Browallia New" panose="020B0604020202020204" pitchFamily="34" charset="-34"/>
              <a:cs typeface="Browallia New" panose="020B0604020202020204" pitchFamily="34" charset="-34"/>
            </a:endParaRPr>
          </a:p>
        </p:txBody>
      </p:sp>
      <p:sp>
        <p:nvSpPr>
          <p:cNvPr id="45" name="Rectangle 182"/>
          <p:cNvSpPr/>
          <p:nvPr/>
        </p:nvSpPr>
        <p:spPr>
          <a:xfrm>
            <a:off x="6067032" y="6439380"/>
            <a:ext cx="2722086" cy="282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defTabSz="457200">
              <a:lnSpc>
                <a:spcPct val="70000"/>
              </a:lnSpc>
            </a:pPr>
            <a:r>
              <a:rPr lang="en-US" sz="1150" dirty="0">
                <a:solidFill>
                  <a:prstClr val="black"/>
                </a:solidFill>
                <a:latin typeface="Browallia New" panose="020B0604020202020204" pitchFamily="34" charset="-34"/>
                <a:cs typeface="Browallia New" panose="020B0604020202020204" pitchFamily="34" charset="-34"/>
              </a:rPr>
              <a:t> </a:t>
            </a:r>
          </a:p>
          <a:p>
            <a:pPr defTabSz="457200">
              <a:lnSpc>
                <a:spcPct val="70000"/>
              </a:lnSpc>
            </a:pPr>
            <a:endParaRPr lang="en-US" sz="1150" dirty="0">
              <a:solidFill>
                <a:prstClr val="black"/>
              </a:solidFill>
              <a:latin typeface="Browallia New" panose="020B0604020202020204" pitchFamily="34" charset="-34"/>
              <a:cs typeface="Browallia New" panose="020B0604020202020204" pitchFamily="34" charset="-34"/>
            </a:endParaRPr>
          </a:p>
        </p:txBody>
      </p:sp>
      <p:sp>
        <p:nvSpPr>
          <p:cNvPr id="46" name="Flowchart: Off-page Connector 55"/>
          <p:cNvSpPr/>
          <p:nvPr/>
        </p:nvSpPr>
        <p:spPr>
          <a:xfrm>
            <a:off x="1311597" y="1437206"/>
            <a:ext cx="498841" cy="474207"/>
          </a:xfrm>
          <a:prstGeom prst="flowChartOffpage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ysClr val="windowText" lastClr="000000"/>
                </a:solidFill>
                <a:latin typeface="Browallia New" panose="020B0604020202020204" pitchFamily="34" charset="-34"/>
                <a:cs typeface="Browallia New" panose="020B0604020202020204" pitchFamily="34" charset="-34"/>
              </a:rPr>
              <a:t>M4-04</a:t>
            </a:r>
          </a:p>
          <a:p>
            <a:pPr algn="ctr"/>
            <a:r>
              <a:rPr lang="en-US" sz="1200" b="1" dirty="0">
                <a:solidFill>
                  <a:sysClr val="windowText" lastClr="000000"/>
                </a:solidFill>
                <a:latin typeface="Browallia New" panose="020B0604020202020204" pitchFamily="34" charset="-34"/>
                <a:cs typeface="Browallia New" panose="020B0604020202020204" pitchFamily="34" charset="-34"/>
              </a:rPr>
              <a:t>(</a:t>
            </a:r>
            <a:r>
              <a:rPr lang="th-TH" sz="1200" b="1" dirty="0">
                <a:solidFill>
                  <a:sysClr val="windowText" lastClr="000000"/>
                </a:solidFill>
                <a:latin typeface="Browallia New" panose="020B0604020202020204" pitchFamily="34" charset="-34"/>
                <a:cs typeface="Browallia New" panose="020B0604020202020204" pitchFamily="34" charset="-34"/>
              </a:rPr>
              <a:t>น.</a:t>
            </a:r>
            <a:r>
              <a:rPr lang="en-US" sz="1200" b="1" dirty="0">
                <a:solidFill>
                  <a:sysClr val="windowText" lastClr="000000"/>
                </a:solidFill>
                <a:latin typeface="Browallia New" panose="020B0604020202020204" pitchFamily="34" charset="-34"/>
                <a:cs typeface="Browallia New" panose="020B0604020202020204" pitchFamily="34" charset="-34"/>
              </a:rPr>
              <a:t>1</a:t>
            </a:r>
            <a:r>
              <a:rPr lang="th-TH" sz="1200" b="1" dirty="0">
                <a:solidFill>
                  <a:sysClr val="windowText" lastClr="000000"/>
                </a:solidFill>
                <a:latin typeface="Browallia New" panose="020B0604020202020204" pitchFamily="34" charset="-34"/>
                <a:cs typeface="Browallia New" panose="020B0604020202020204" pitchFamily="34" charset="-34"/>
              </a:rPr>
              <a:t>)</a:t>
            </a:r>
            <a:endParaRPr lang="en-US" sz="1200" b="1" dirty="0">
              <a:solidFill>
                <a:sysClr val="windowText" lastClr="000000"/>
              </a:solidFill>
              <a:latin typeface="Browallia New" panose="020B0604020202020204" pitchFamily="34" charset="-34"/>
              <a:cs typeface="Browallia New" panose="020B0604020202020204" pitchFamily="34" charset="-34"/>
            </a:endParaRPr>
          </a:p>
        </p:txBody>
      </p:sp>
      <p:grpSp>
        <p:nvGrpSpPr>
          <p:cNvPr id="47" name="Group 60"/>
          <p:cNvGrpSpPr/>
          <p:nvPr/>
        </p:nvGrpSpPr>
        <p:grpSpPr>
          <a:xfrm>
            <a:off x="1080889" y="2146568"/>
            <a:ext cx="963798" cy="652986"/>
            <a:chOff x="1351010" y="1350197"/>
            <a:chExt cx="963798" cy="720841"/>
          </a:xfrm>
        </p:grpSpPr>
        <p:sp>
          <p:nvSpPr>
            <p:cNvPr id="48" name="Rectangle 61"/>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2nd </a:t>
              </a:r>
            </a:p>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recommendation letter</a:t>
              </a:r>
              <a:endParaRPr lang="th-TH" sz="1100" dirty="0">
                <a:solidFill>
                  <a:prstClr val="black"/>
                </a:solidFill>
                <a:latin typeface="Browallia New" panose="020B0604020202020204" pitchFamily="34" charset="-34"/>
                <a:cs typeface="Browallia New" panose="020B0604020202020204" pitchFamily="34" charset="-34"/>
              </a:endParaRPr>
            </a:p>
          </p:txBody>
        </p:sp>
        <p:sp>
          <p:nvSpPr>
            <p:cNvPr id="49" name="Rectangle 62"/>
            <p:cNvSpPr/>
            <p:nvPr/>
          </p:nvSpPr>
          <p:spPr>
            <a:xfrm>
              <a:off x="1351143" y="1350197"/>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Auditor</a:t>
              </a:r>
              <a:endParaRPr lang="en-US" sz="1100" dirty="0">
                <a:solidFill>
                  <a:prstClr val="black"/>
                </a:solidFill>
                <a:latin typeface="Browallia New" panose="020B0604020202020204" pitchFamily="34" charset="-34"/>
                <a:cs typeface="Browallia New" panose="020B0604020202020204" pitchFamily="34" charset="-34"/>
              </a:endParaRPr>
            </a:p>
          </p:txBody>
        </p:sp>
      </p:grpSp>
      <p:grpSp>
        <p:nvGrpSpPr>
          <p:cNvPr id="50" name="Group 63"/>
          <p:cNvGrpSpPr/>
          <p:nvPr/>
        </p:nvGrpSpPr>
        <p:grpSpPr>
          <a:xfrm>
            <a:off x="2672205" y="2146913"/>
            <a:ext cx="1060988" cy="652985"/>
            <a:chOff x="1351010" y="1350198"/>
            <a:chExt cx="963798" cy="720840"/>
          </a:xfrm>
        </p:grpSpPr>
        <p:sp>
          <p:nvSpPr>
            <p:cNvPr id="51" name="Rectangle 67"/>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Review &amp; Approve</a:t>
              </a:r>
              <a:endParaRPr lang="en-US" sz="1100" dirty="0">
                <a:solidFill>
                  <a:prstClr val="black"/>
                </a:solidFill>
                <a:latin typeface="Browallia New" panose="020B0604020202020204" pitchFamily="34" charset="-34"/>
                <a:cs typeface="Browallia New" panose="020B0604020202020204" pitchFamily="34" charset="-34"/>
              </a:endParaRPr>
            </a:p>
          </p:txBody>
        </p:sp>
        <p:sp>
          <p:nvSpPr>
            <p:cNvPr id="52" name="Rectangle 68"/>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Supervisor - Management</a:t>
              </a:r>
            </a:p>
          </p:txBody>
        </p:sp>
      </p:grpSp>
      <p:cxnSp>
        <p:nvCxnSpPr>
          <p:cNvPr id="53" name="Straight Arrow Connector 69"/>
          <p:cNvCxnSpPr>
            <a:stCxn id="48" idx="3"/>
            <a:endCxn id="51" idx="1"/>
          </p:cNvCxnSpPr>
          <p:nvPr/>
        </p:nvCxnSpPr>
        <p:spPr>
          <a:xfrm>
            <a:off x="2044455" y="2549143"/>
            <a:ext cx="627750" cy="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70"/>
          <p:cNvCxnSpPr>
            <a:endCxn id="49" idx="0"/>
          </p:cNvCxnSpPr>
          <p:nvPr/>
        </p:nvCxnSpPr>
        <p:spPr>
          <a:xfrm>
            <a:off x="1561018" y="1835213"/>
            <a:ext cx="1837" cy="311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5" name="Group 71"/>
          <p:cNvGrpSpPr/>
          <p:nvPr/>
        </p:nvGrpSpPr>
        <p:grpSpPr>
          <a:xfrm>
            <a:off x="6067032" y="2146568"/>
            <a:ext cx="963798" cy="652985"/>
            <a:chOff x="1351010" y="1350198"/>
            <a:chExt cx="963798" cy="720840"/>
          </a:xfrm>
        </p:grpSpPr>
        <p:sp>
          <p:nvSpPr>
            <p:cNvPr id="56" name="Rectangle 72"/>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Submit </a:t>
              </a:r>
              <a:r>
                <a:rPr lang="en-US" sz="1100" dirty="0" smtClean="0">
                  <a:solidFill>
                    <a:prstClr val="black"/>
                  </a:solidFill>
                  <a:latin typeface="Browallia New" panose="020B0604020202020204" pitchFamily="34" charset="-34"/>
                  <a:cs typeface="Browallia New" panose="020B0604020202020204" pitchFamily="34" charset="-34"/>
                </a:rPr>
                <a:t>2nd </a:t>
              </a:r>
              <a:endParaRPr lang="en-US" sz="1100" dirty="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recommendation letter</a:t>
              </a:r>
              <a:endParaRPr lang="th-TH" sz="1100" dirty="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endParaRPr lang="en-US" sz="1100" dirty="0">
                <a:solidFill>
                  <a:prstClr val="black"/>
                </a:solidFill>
                <a:latin typeface="Browallia New" panose="020B0604020202020204" pitchFamily="34" charset="-34"/>
                <a:cs typeface="Browallia New" panose="020B0604020202020204" pitchFamily="34" charset="-34"/>
              </a:endParaRPr>
            </a:p>
          </p:txBody>
        </p:sp>
        <p:sp>
          <p:nvSpPr>
            <p:cNvPr id="57" name="Rectangle 73"/>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Auditor</a:t>
              </a:r>
            </a:p>
          </p:txBody>
        </p:sp>
      </p:grpSp>
      <p:sp>
        <p:nvSpPr>
          <p:cNvPr id="58" name="Flowchart: Document 78"/>
          <p:cNvSpPr/>
          <p:nvPr/>
        </p:nvSpPr>
        <p:spPr>
          <a:xfrm>
            <a:off x="4493825" y="2316342"/>
            <a:ext cx="780933" cy="468983"/>
          </a:xfrm>
          <a:prstGeom prst="flowChart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2nd </a:t>
            </a:r>
          </a:p>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recommendation letter</a:t>
            </a:r>
            <a:endParaRPr lang="th-TH" sz="1100" dirty="0">
              <a:solidFill>
                <a:prstClr val="black"/>
              </a:solidFill>
              <a:latin typeface="Browallia New" panose="020B0604020202020204" pitchFamily="34" charset="-34"/>
              <a:cs typeface="Browallia New" panose="020B0604020202020204" pitchFamily="34" charset="-34"/>
            </a:endParaRPr>
          </a:p>
        </p:txBody>
      </p:sp>
      <p:sp>
        <p:nvSpPr>
          <p:cNvPr id="59" name="Flowchart: Document 79"/>
          <p:cNvSpPr/>
          <p:nvPr/>
        </p:nvSpPr>
        <p:spPr>
          <a:xfrm>
            <a:off x="8188327" y="2308591"/>
            <a:ext cx="780933" cy="468983"/>
          </a:xfrm>
          <a:prstGeom prst="flowChart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2nd </a:t>
            </a:r>
          </a:p>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recommendation letter</a:t>
            </a:r>
            <a:endParaRPr lang="th-TH" sz="1100" dirty="0">
              <a:solidFill>
                <a:prstClr val="black"/>
              </a:solidFill>
              <a:latin typeface="Browallia New" panose="020B0604020202020204" pitchFamily="34" charset="-34"/>
              <a:cs typeface="Browallia New" panose="020B0604020202020204" pitchFamily="34" charset="-34"/>
            </a:endParaRPr>
          </a:p>
        </p:txBody>
      </p:sp>
      <p:cxnSp>
        <p:nvCxnSpPr>
          <p:cNvPr id="60" name="Straight Arrow Connector 76"/>
          <p:cNvCxnSpPr>
            <a:stCxn id="51" idx="3"/>
            <a:endCxn id="58" idx="1"/>
          </p:cNvCxnSpPr>
          <p:nvPr/>
        </p:nvCxnSpPr>
        <p:spPr>
          <a:xfrm>
            <a:off x="3732938" y="2549487"/>
            <a:ext cx="760887" cy="1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78"/>
          <p:cNvCxnSpPr>
            <a:stCxn id="58" idx="3"/>
            <a:endCxn id="56" idx="1"/>
          </p:cNvCxnSpPr>
          <p:nvPr/>
        </p:nvCxnSpPr>
        <p:spPr>
          <a:xfrm flipV="1">
            <a:off x="5274758" y="2549142"/>
            <a:ext cx="792274" cy="1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79"/>
          <p:cNvCxnSpPr>
            <a:stCxn id="56" idx="3"/>
            <a:endCxn id="59" idx="1"/>
          </p:cNvCxnSpPr>
          <p:nvPr/>
        </p:nvCxnSpPr>
        <p:spPr>
          <a:xfrm flipV="1">
            <a:off x="7030598" y="2543083"/>
            <a:ext cx="11577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Flowchart: Decision 83"/>
          <p:cNvSpPr/>
          <p:nvPr/>
        </p:nvSpPr>
        <p:spPr>
          <a:xfrm>
            <a:off x="7981374" y="3156126"/>
            <a:ext cx="1196793" cy="652985"/>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100" dirty="0" smtClean="0">
                <a:solidFill>
                  <a:schemeClr val="tx1"/>
                </a:solidFill>
                <a:latin typeface="Browallia New" panose="020B0604020202020204" pitchFamily="34" charset="-34"/>
                <a:cs typeface="Browallia New" panose="020B0604020202020204" pitchFamily="34" charset="-34"/>
              </a:rPr>
              <a:t>Takes action</a:t>
            </a:r>
            <a:endParaRPr lang="en-US" sz="1100" dirty="0">
              <a:solidFill>
                <a:schemeClr val="tx1"/>
              </a:solidFill>
              <a:latin typeface="Browallia New" panose="020B0604020202020204" pitchFamily="34" charset="-34"/>
              <a:cs typeface="Browallia New" panose="020B0604020202020204" pitchFamily="34" charset="-34"/>
            </a:endParaRPr>
          </a:p>
        </p:txBody>
      </p:sp>
      <p:sp>
        <p:nvSpPr>
          <p:cNvPr id="64" name="Flowchart: Off-page Connector 84"/>
          <p:cNvSpPr/>
          <p:nvPr/>
        </p:nvSpPr>
        <p:spPr>
          <a:xfrm>
            <a:off x="8337658" y="4031010"/>
            <a:ext cx="498841" cy="474207"/>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smtClean="0">
                <a:solidFill>
                  <a:sysClr val="windowText" lastClr="000000"/>
                </a:solidFill>
                <a:latin typeface="Browallia New" panose="020B0604020202020204" pitchFamily="34" charset="-34"/>
                <a:cs typeface="Browallia New" panose="020B0604020202020204" pitchFamily="34" charset="-34"/>
              </a:rPr>
              <a:t>M4-04</a:t>
            </a:r>
          </a:p>
          <a:p>
            <a:pPr algn="ctr"/>
            <a:r>
              <a:rPr lang="en-US" sz="1200" b="1" dirty="0" smtClean="0">
                <a:solidFill>
                  <a:sysClr val="windowText" lastClr="000000"/>
                </a:solidFill>
                <a:latin typeface="Browallia New" panose="020B0604020202020204" pitchFamily="34" charset="-34"/>
                <a:cs typeface="Browallia New" panose="020B0604020202020204" pitchFamily="34" charset="-34"/>
              </a:rPr>
              <a:t>(</a:t>
            </a:r>
            <a:r>
              <a:rPr lang="en-US" sz="1200" b="1" dirty="0">
                <a:solidFill>
                  <a:sysClr val="windowText" lastClr="000000"/>
                </a:solidFill>
                <a:latin typeface="Browallia New" panose="020B0604020202020204" pitchFamily="34" charset="-34"/>
                <a:cs typeface="Browallia New" panose="020B0604020202020204" pitchFamily="34" charset="-34"/>
              </a:rPr>
              <a:t>p</a:t>
            </a:r>
            <a:r>
              <a:rPr lang="th-TH" sz="1200" b="1" dirty="0" smtClean="0">
                <a:solidFill>
                  <a:sysClr val="windowText" lastClr="000000"/>
                </a:solidFill>
                <a:latin typeface="Browallia New" panose="020B0604020202020204" pitchFamily="34" charset="-34"/>
                <a:cs typeface="Browallia New" panose="020B0604020202020204" pitchFamily="34" charset="-34"/>
              </a:rPr>
              <a:t>.</a:t>
            </a:r>
            <a:r>
              <a:rPr lang="en-US" sz="1200" b="1" dirty="0">
                <a:solidFill>
                  <a:sysClr val="windowText" lastClr="000000"/>
                </a:solidFill>
                <a:latin typeface="Browallia New" panose="020B0604020202020204" pitchFamily="34" charset="-34"/>
                <a:cs typeface="Browallia New" panose="020B0604020202020204" pitchFamily="34" charset="-34"/>
              </a:rPr>
              <a:t>1</a:t>
            </a:r>
            <a:r>
              <a:rPr lang="th-TH" sz="1200" b="1" dirty="0" smtClean="0">
                <a:solidFill>
                  <a:sysClr val="windowText" lastClr="000000"/>
                </a:solidFill>
                <a:latin typeface="Browallia New" panose="020B0604020202020204" pitchFamily="34" charset="-34"/>
                <a:cs typeface="Browallia New" panose="020B0604020202020204" pitchFamily="34" charset="-34"/>
              </a:rPr>
              <a:t>)</a:t>
            </a:r>
            <a:endParaRPr lang="en-US" sz="1200" b="1" dirty="0">
              <a:solidFill>
                <a:sysClr val="windowText" lastClr="000000"/>
              </a:solidFill>
              <a:latin typeface="Browallia New" panose="020B0604020202020204" pitchFamily="34" charset="-34"/>
              <a:cs typeface="Browallia New" panose="020B0604020202020204" pitchFamily="34" charset="-34"/>
            </a:endParaRPr>
          </a:p>
        </p:txBody>
      </p:sp>
      <p:cxnSp>
        <p:nvCxnSpPr>
          <p:cNvPr id="65" name="Straight Arrow Connector 82"/>
          <p:cNvCxnSpPr>
            <a:stCxn id="59" idx="2"/>
            <a:endCxn id="63" idx="0"/>
          </p:cNvCxnSpPr>
          <p:nvPr/>
        </p:nvCxnSpPr>
        <p:spPr>
          <a:xfrm>
            <a:off x="8578794" y="2746569"/>
            <a:ext cx="977" cy="409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83"/>
          <p:cNvCxnSpPr>
            <a:stCxn id="63" idx="2"/>
            <a:endCxn id="64" idx="0"/>
          </p:cNvCxnSpPr>
          <p:nvPr/>
        </p:nvCxnSpPr>
        <p:spPr>
          <a:xfrm>
            <a:off x="8579771" y="3809111"/>
            <a:ext cx="7308" cy="221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84"/>
          <p:cNvSpPr txBox="1"/>
          <p:nvPr/>
        </p:nvSpPr>
        <p:spPr>
          <a:xfrm>
            <a:off x="7283310" y="3291169"/>
            <a:ext cx="7474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no</a:t>
            </a:r>
            <a:endParaRPr lang="en-US" sz="1200" i="1" dirty="0">
              <a:solidFill>
                <a:schemeClr val="accent5"/>
              </a:solidFill>
              <a:latin typeface="Browallia New" panose="020B0604020202020204" pitchFamily="34" charset="-34"/>
              <a:cs typeface="Browallia New" panose="020B0604020202020204" pitchFamily="34" charset="-34"/>
            </a:endParaRPr>
          </a:p>
        </p:txBody>
      </p:sp>
      <p:grpSp>
        <p:nvGrpSpPr>
          <p:cNvPr id="68" name="Group 85"/>
          <p:cNvGrpSpPr/>
          <p:nvPr/>
        </p:nvGrpSpPr>
        <p:grpSpPr>
          <a:xfrm>
            <a:off x="1060177" y="4420801"/>
            <a:ext cx="963798" cy="652986"/>
            <a:chOff x="1351010" y="1350197"/>
            <a:chExt cx="963798" cy="720841"/>
          </a:xfrm>
        </p:grpSpPr>
        <p:sp>
          <p:nvSpPr>
            <p:cNvPr id="69" name="Rectangle 86"/>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3</a:t>
              </a:r>
              <a:r>
                <a:rPr lang="en-US" sz="1100" baseline="30000" dirty="0" smtClean="0">
                  <a:solidFill>
                    <a:prstClr val="black"/>
                  </a:solidFill>
                  <a:latin typeface="Browallia New" panose="020B0604020202020204" pitchFamily="34" charset="-34"/>
                  <a:cs typeface="Browallia New" panose="020B0604020202020204" pitchFamily="34" charset="-34"/>
                </a:rPr>
                <a:t>rd</a:t>
              </a:r>
              <a:r>
                <a:rPr lang="en-US" sz="1100" dirty="0" smtClean="0">
                  <a:solidFill>
                    <a:prstClr val="black"/>
                  </a:solidFill>
                  <a:latin typeface="Browallia New" panose="020B0604020202020204" pitchFamily="34" charset="-34"/>
                  <a:cs typeface="Browallia New" panose="020B0604020202020204" pitchFamily="34" charset="-34"/>
                </a:rPr>
                <a:t> recommendation </a:t>
              </a: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letter</a:t>
              </a:r>
              <a:endParaRPr lang="en-US" sz="1100" dirty="0">
                <a:solidFill>
                  <a:prstClr val="black"/>
                </a:solidFill>
                <a:latin typeface="Browallia New" panose="020B0604020202020204" pitchFamily="34" charset="-34"/>
                <a:cs typeface="Browallia New" panose="020B0604020202020204" pitchFamily="34" charset="-34"/>
              </a:endParaRPr>
            </a:p>
          </p:txBody>
        </p:sp>
        <p:sp>
          <p:nvSpPr>
            <p:cNvPr id="70" name="Rectangle 87"/>
            <p:cNvSpPr/>
            <p:nvPr/>
          </p:nvSpPr>
          <p:spPr>
            <a:xfrm>
              <a:off x="1351143" y="1350197"/>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Auditor</a:t>
              </a:r>
              <a:endParaRPr lang="en-US" sz="1100" dirty="0">
                <a:solidFill>
                  <a:prstClr val="black"/>
                </a:solidFill>
                <a:latin typeface="Browallia New" panose="020B0604020202020204" pitchFamily="34" charset="-34"/>
                <a:cs typeface="Browallia New" panose="020B0604020202020204" pitchFamily="34" charset="-34"/>
              </a:endParaRPr>
            </a:p>
          </p:txBody>
        </p:sp>
      </p:grpSp>
      <p:sp>
        <p:nvSpPr>
          <p:cNvPr id="71" name="Flowchart: Document 91"/>
          <p:cNvSpPr/>
          <p:nvPr/>
        </p:nvSpPr>
        <p:spPr>
          <a:xfrm>
            <a:off x="4475534" y="4556016"/>
            <a:ext cx="799224" cy="517770"/>
          </a:xfrm>
          <a:prstGeom prst="flowChart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3</a:t>
            </a:r>
            <a:r>
              <a:rPr lang="en-US" sz="1100" baseline="30000" dirty="0">
                <a:solidFill>
                  <a:prstClr val="black"/>
                </a:solidFill>
                <a:latin typeface="Browallia New" panose="020B0604020202020204" pitchFamily="34" charset="-34"/>
                <a:cs typeface="Browallia New" panose="020B0604020202020204" pitchFamily="34" charset="-34"/>
              </a:rPr>
              <a:t>rd</a:t>
            </a:r>
            <a:r>
              <a:rPr lang="en-US" sz="1100" dirty="0">
                <a:solidFill>
                  <a:prstClr val="black"/>
                </a:solidFill>
                <a:latin typeface="Browallia New" panose="020B0604020202020204" pitchFamily="34" charset="-34"/>
                <a:cs typeface="Browallia New" panose="020B0604020202020204" pitchFamily="34" charset="-34"/>
              </a:rPr>
              <a:t> recommendation </a:t>
            </a:r>
          </a:p>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letter</a:t>
            </a:r>
          </a:p>
        </p:txBody>
      </p:sp>
      <p:grpSp>
        <p:nvGrpSpPr>
          <p:cNvPr id="72" name="Group 92"/>
          <p:cNvGrpSpPr/>
          <p:nvPr/>
        </p:nvGrpSpPr>
        <p:grpSpPr>
          <a:xfrm>
            <a:off x="2769626" y="4420801"/>
            <a:ext cx="1107777" cy="652985"/>
            <a:chOff x="1351010" y="1350198"/>
            <a:chExt cx="963798" cy="720840"/>
          </a:xfrm>
        </p:grpSpPr>
        <p:sp>
          <p:nvSpPr>
            <p:cNvPr id="73" name="Rectangle 93"/>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Review &amp; Approve</a:t>
              </a:r>
            </a:p>
          </p:txBody>
        </p:sp>
        <p:sp>
          <p:nvSpPr>
            <p:cNvPr id="74" name="Rectangle 94"/>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Supervisor - Management</a:t>
              </a:r>
            </a:p>
          </p:txBody>
        </p:sp>
      </p:grpSp>
      <p:grpSp>
        <p:nvGrpSpPr>
          <p:cNvPr id="75" name="Group 95"/>
          <p:cNvGrpSpPr/>
          <p:nvPr/>
        </p:nvGrpSpPr>
        <p:grpSpPr>
          <a:xfrm>
            <a:off x="6160753" y="4409551"/>
            <a:ext cx="963665" cy="653503"/>
            <a:chOff x="1351143" y="1350198"/>
            <a:chExt cx="963665" cy="721412"/>
          </a:xfrm>
        </p:grpSpPr>
        <p:sp>
          <p:nvSpPr>
            <p:cNvPr id="76" name="Rectangle 96"/>
            <p:cNvSpPr/>
            <p:nvPr/>
          </p:nvSpPr>
          <p:spPr>
            <a:xfrm>
              <a:off x="1351143" y="1518744"/>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endParaRPr lang="en-US" sz="1100" dirty="0" smtClean="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Submit </a:t>
              </a:r>
              <a:r>
                <a:rPr lang="en-US" sz="1100" dirty="0">
                  <a:solidFill>
                    <a:prstClr val="black"/>
                  </a:solidFill>
                  <a:latin typeface="Browallia New" panose="020B0604020202020204" pitchFamily="34" charset="-34"/>
                  <a:cs typeface="Browallia New" panose="020B0604020202020204" pitchFamily="34" charset="-34"/>
                </a:rPr>
                <a:t>3</a:t>
              </a:r>
              <a:r>
                <a:rPr lang="en-US" sz="1100" baseline="30000" dirty="0">
                  <a:solidFill>
                    <a:prstClr val="black"/>
                  </a:solidFill>
                  <a:latin typeface="Browallia New" panose="020B0604020202020204" pitchFamily="34" charset="-34"/>
                  <a:cs typeface="Browallia New" panose="020B0604020202020204" pitchFamily="34" charset="-34"/>
                </a:rPr>
                <a:t>rd</a:t>
              </a:r>
              <a:r>
                <a:rPr lang="en-US" sz="1100" dirty="0">
                  <a:solidFill>
                    <a:prstClr val="black"/>
                  </a:solidFill>
                  <a:latin typeface="Browallia New" panose="020B0604020202020204" pitchFamily="34" charset="-34"/>
                  <a:cs typeface="Browallia New" panose="020B0604020202020204" pitchFamily="34" charset="-34"/>
                </a:rPr>
                <a:t> </a:t>
              </a:r>
              <a:endParaRPr lang="en-US" sz="1100" dirty="0" smtClean="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recommendation </a:t>
              </a:r>
              <a:endParaRPr lang="en-US" sz="1100" dirty="0">
                <a:solidFill>
                  <a:prstClr val="black"/>
                </a:solidFill>
                <a:latin typeface="Browallia New" panose="020B0604020202020204" pitchFamily="34" charset="-34"/>
                <a:cs typeface="Browallia New" panose="020B0604020202020204" pitchFamily="34" charset="-34"/>
              </a:endParaRPr>
            </a:p>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letter</a:t>
              </a: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 </a:t>
              </a:r>
              <a:endParaRPr lang="en-US" sz="1100" dirty="0">
                <a:solidFill>
                  <a:prstClr val="black"/>
                </a:solidFill>
                <a:latin typeface="Browallia New" panose="020B0604020202020204" pitchFamily="34" charset="-34"/>
                <a:cs typeface="Browallia New" panose="020B0604020202020204" pitchFamily="34" charset="-34"/>
              </a:endParaRPr>
            </a:p>
          </p:txBody>
        </p:sp>
        <p:sp>
          <p:nvSpPr>
            <p:cNvPr id="77" name="Rectangle 97"/>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Auditor</a:t>
              </a:r>
            </a:p>
          </p:txBody>
        </p:sp>
      </p:grpSp>
      <p:sp>
        <p:nvSpPr>
          <p:cNvPr id="78" name="Flowchart: Document 98"/>
          <p:cNvSpPr/>
          <p:nvPr/>
        </p:nvSpPr>
        <p:spPr>
          <a:xfrm>
            <a:off x="8220079" y="4575844"/>
            <a:ext cx="749181" cy="487210"/>
          </a:xfrm>
          <a:prstGeom prst="flowChartDocument">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3</a:t>
            </a:r>
            <a:r>
              <a:rPr lang="en-US" sz="1100" baseline="30000" dirty="0">
                <a:solidFill>
                  <a:prstClr val="black"/>
                </a:solidFill>
                <a:latin typeface="Browallia New" panose="020B0604020202020204" pitchFamily="34" charset="-34"/>
                <a:cs typeface="Browallia New" panose="020B0604020202020204" pitchFamily="34" charset="-34"/>
              </a:rPr>
              <a:t>rd</a:t>
            </a:r>
            <a:r>
              <a:rPr lang="en-US" sz="1100" dirty="0">
                <a:solidFill>
                  <a:prstClr val="black"/>
                </a:solidFill>
                <a:latin typeface="Browallia New" panose="020B0604020202020204" pitchFamily="34" charset="-34"/>
                <a:cs typeface="Browallia New" panose="020B0604020202020204" pitchFamily="34" charset="-34"/>
              </a:rPr>
              <a:t> recommendation </a:t>
            </a:r>
          </a:p>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letter</a:t>
            </a:r>
          </a:p>
        </p:txBody>
      </p:sp>
      <p:sp>
        <p:nvSpPr>
          <p:cNvPr id="79" name="TextBox 99"/>
          <p:cNvSpPr txBox="1"/>
          <p:nvPr/>
        </p:nvSpPr>
        <p:spPr>
          <a:xfrm>
            <a:off x="7888517" y="3827727"/>
            <a:ext cx="7474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yes</a:t>
            </a:r>
            <a:endParaRPr lang="en-US" sz="1200" i="1" dirty="0">
              <a:solidFill>
                <a:schemeClr val="accent5"/>
              </a:solidFill>
              <a:latin typeface="Browallia New" panose="020B0604020202020204" pitchFamily="34" charset="-34"/>
              <a:cs typeface="Browallia New" panose="020B0604020202020204" pitchFamily="34" charset="-34"/>
            </a:endParaRPr>
          </a:p>
        </p:txBody>
      </p:sp>
      <p:sp>
        <p:nvSpPr>
          <p:cNvPr id="80" name="Flowchart: Decision 100"/>
          <p:cNvSpPr/>
          <p:nvPr/>
        </p:nvSpPr>
        <p:spPr>
          <a:xfrm>
            <a:off x="8012148" y="5447023"/>
            <a:ext cx="1196793" cy="652985"/>
          </a:xfrm>
          <a:prstGeom prst="flowChartDecision">
            <a:avLst/>
          </a:prstGeom>
          <a:solidFill>
            <a:schemeClr val="accent4">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80000"/>
              </a:lnSpc>
            </a:pPr>
            <a:r>
              <a:rPr lang="en-US" sz="1100" dirty="0">
                <a:solidFill>
                  <a:schemeClr val="tx1"/>
                </a:solidFill>
                <a:latin typeface="Browallia New" panose="020B0604020202020204" pitchFamily="34" charset="-34"/>
                <a:cs typeface="Browallia New" panose="020B0604020202020204" pitchFamily="34" charset="-34"/>
              </a:rPr>
              <a:t>Takes action</a:t>
            </a:r>
          </a:p>
        </p:txBody>
      </p:sp>
      <p:sp>
        <p:nvSpPr>
          <p:cNvPr id="81" name="TextBox 101"/>
          <p:cNvSpPr txBox="1"/>
          <p:nvPr/>
        </p:nvSpPr>
        <p:spPr>
          <a:xfrm>
            <a:off x="7283310" y="5544835"/>
            <a:ext cx="7474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no</a:t>
            </a:r>
            <a:endParaRPr lang="en-US" sz="1200" i="1" dirty="0">
              <a:solidFill>
                <a:schemeClr val="accent5"/>
              </a:solidFill>
              <a:latin typeface="Browallia New" panose="020B0604020202020204" pitchFamily="34" charset="-34"/>
              <a:cs typeface="Browallia New" panose="020B0604020202020204" pitchFamily="34" charset="-34"/>
            </a:endParaRPr>
          </a:p>
        </p:txBody>
      </p:sp>
      <p:sp>
        <p:nvSpPr>
          <p:cNvPr id="82" name="TextBox 102"/>
          <p:cNvSpPr txBox="1"/>
          <p:nvPr/>
        </p:nvSpPr>
        <p:spPr>
          <a:xfrm>
            <a:off x="8784119" y="5262357"/>
            <a:ext cx="747485" cy="184666"/>
          </a:xfrm>
          <a:prstGeom prst="rect">
            <a:avLst/>
          </a:prstGeom>
          <a:noFill/>
        </p:spPr>
        <p:txBody>
          <a:bodyPr wrap="square" lIns="0" tIns="0" rIns="0" bIns="0" rtlCol="0">
            <a:spAutoFit/>
          </a:bodyPr>
          <a:lstStyle/>
          <a:p>
            <a:pPr algn="ctr"/>
            <a:r>
              <a:rPr lang="en-US" sz="1200" i="1" dirty="0" smtClean="0">
                <a:solidFill>
                  <a:schemeClr val="accent5"/>
                </a:solidFill>
                <a:latin typeface="Browallia New" panose="020B0604020202020204" pitchFamily="34" charset="-34"/>
                <a:cs typeface="Browallia New" panose="020B0604020202020204" pitchFamily="34" charset="-34"/>
              </a:rPr>
              <a:t>yes</a:t>
            </a:r>
            <a:endParaRPr lang="en-US" sz="1200" i="1" dirty="0">
              <a:solidFill>
                <a:schemeClr val="accent5"/>
              </a:solidFill>
              <a:latin typeface="Browallia New" panose="020B0604020202020204" pitchFamily="34" charset="-34"/>
              <a:cs typeface="Browallia New" panose="020B0604020202020204" pitchFamily="34" charset="-34"/>
            </a:endParaRPr>
          </a:p>
        </p:txBody>
      </p:sp>
      <p:cxnSp>
        <p:nvCxnSpPr>
          <p:cNvPr id="83" name="Straight Arrow Connector 103"/>
          <p:cNvCxnSpPr>
            <a:stCxn id="78" idx="2"/>
            <a:endCxn id="80" idx="0"/>
          </p:cNvCxnSpPr>
          <p:nvPr/>
        </p:nvCxnSpPr>
        <p:spPr>
          <a:xfrm>
            <a:off x="8594670" y="5030844"/>
            <a:ext cx="15875" cy="416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104"/>
          <p:cNvCxnSpPr>
            <a:stCxn id="80" idx="3"/>
            <a:endCxn id="64" idx="3"/>
          </p:cNvCxnSpPr>
          <p:nvPr/>
        </p:nvCxnSpPr>
        <p:spPr>
          <a:xfrm flipH="1" flipV="1">
            <a:off x="8836499" y="4268114"/>
            <a:ext cx="372442" cy="1505402"/>
          </a:xfrm>
          <a:prstGeom prst="bentConnector3">
            <a:avLst>
              <a:gd name="adj1" fmla="val -61379"/>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5" name="Group 107"/>
          <p:cNvGrpSpPr/>
          <p:nvPr/>
        </p:nvGrpSpPr>
        <p:grpSpPr>
          <a:xfrm>
            <a:off x="6202155" y="5377748"/>
            <a:ext cx="963798" cy="652985"/>
            <a:chOff x="1351010" y="1350198"/>
            <a:chExt cx="963798" cy="720840"/>
          </a:xfrm>
        </p:grpSpPr>
        <p:sp>
          <p:nvSpPr>
            <p:cNvPr id="86" name="Rectangle 108"/>
            <p:cNvSpPr/>
            <p:nvPr/>
          </p:nvSpPr>
          <p:spPr>
            <a:xfrm>
              <a:off x="1351010" y="1518172"/>
              <a:ext cx="963566" cy="5528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Report to SAC/AG</a:t>
              </a:r>
            </a:p>
            <a:p>
              <a:pPr algn="ctr" defTabSz="457200">
                <a:lnSpc>
                  <a:spcPct val="80000"/>
                </a:lnSpc>
              </a:pPr>
              <a:r>
                <a:rPr lang="en-US" sz="1100" dirty="0" smtClean="0">
                  <a:solidFill>
                    <a:prstClr val="black"/>
                  </a:solidFill>
                  <a:latin typeface="Browallia New" panose="020B0604020202020204" pitchFamily="34" charset="-34"/>
                  <a:cs typeface="Browallia New" panose="020B0604020202020204" pitchFamily="34" charset="-34"/>
                </a:rPr>
                <a:t>For consideration</a:t>
              </a:r>
            </a:p>
          </p:txBody>
        </p:sp>
        <p:sp>
          <p:nvSpPr>
            <p:cNvPr id="87" name="Rectangle 113"/>
            <p:cNvSpPr/>
            <p:nvPr/>
          </p:nvSpPr>
          <p:spPr>
            <a:xfrm>
              <a:off x="1351143" y="1350198"/>
              <a:ext cx="963665" cy="168453"/>
            </a:xfrm>
            <a:prstGeom prst="rect">
              <a:avLst/>
            </a:prstGeom>
            <a:solidFill>
              <a:schemeClr val="accent1">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lnSpc>
                  <a:spcPct val="80000"/>
                </a:lnSpc>
              </a:pPr>
              <a:r>
                <a:rPr lang="en-US" sz="1100" dirty="0">
                  <a:solidFill>
                    <a:prstClr val="black"/>
                  </a:solidFill>
                  <a:latin typeface="Browallia New" panose="020B0604020202020204" pitchFamily="34" charset="-34"/>
                  <a:cs typeface="Browallia New" panose="020B0604020202020204" pitchFamily="34" charset="-34"/>
                </a:rPr>
                <a:t>Auditor</a:t>
              </a:r>
            </a:p>
          </p:txBody>
        </p:sp>
      </p:grpSp>
      <p:cxnSp>
        <p:nvCxnSpPr>
          <p:cNvPr id="88" name="Elbow Connector 114"/>
          <p:cNvCxnSpPr>
            <a:stCxn id="63" idx="1"/>
            <a:endCxn id="70" idx="0"/>
          </p:cNvCxnSpPr>
          <p:nvPr/>
        </p:nvCxnSpPr>
        <p:spPr>
          <a:xfrm rot="10800000" flipV="1">
            <a:off x="1542144" y="3482619"/>
            <a:ext cx="6439231" cy="93818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115"/>
          <p:cNvCxnSpPr>
            <a:stCxn id="69" idx="3"/>
            <a:endCxn id="73" idx="1"/>
          </p:cNvCxnSpPr>
          <p:nvPr/>
        </p:nvCxnSpPr>
        <p:spPr>
          <a:xfrm>
            <a:off x="2023743" y="4823375"/>
            <a:ext cx="7458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116"/>
          <p:cNvCxnSpPr>
            <a:stCxn id="73" idx="3"/>
            <a:endCxn id="71" idx="1"/>
          </p:cNvCxnSpPr>
          <p:nvPr/>
        </p:nvCxnSpPr>
        <p:spPr>
          <a:xfrm flipV="1">
            <a:off x="3877136" y="4814901"/>
            <a:ext cx="598398" cy="8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17"/>
          <p:cNvCxnSpPr>
            <a:stCxn id="71" idx="3"/>
            <a:endCxn id="76" idx="1"/>
          </p:cNvCxnSpPr>
          <p:nvPr/>
        </p:nvCxnSpPr>
        <p:spPr>
          <a:xfrm flipV="1">
            <a:off x="5274758" y="4812643"/>
            <a:ext cx="885995" cy="2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118"/>
          <p:cNvCxnSpPr>
            <a:stCxn id="76" idx="3"/>
            <a:endCxn id="78" idx="1"/>
          </p:cNvCxnSpPr>
          <p:nvPr/>
        </p:nvCxnSpPr>
        <p:spPr>
          <a:xfrm>
            <a:off x="7124319" y="4812643"/>
            <a:ext cx="1095760" cy="6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119"/>
          <p:cNvCxnSpPr>
            <a:stCxn id="80" idx="1"/>
            <a:endCxn id="86" idx="3"/>
          </p:cNvCxnSpPr>
          <p:nvPr/>
        </p:nvCxnSpPr>
        <p:spPr>
          <a:xfrm flipH="1">
            <a:off x="7165721" y="5773516"/>
            <a:ext cx="8464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Flowchart: Off-page Connector 116"/>
          <p:cNvSpPr/>
          <p:nvPr/>
        </p:nvSpPr>
        <p:spPr>
          <a:xfrm>
            <a:off x="1311597" y="1437206"/>
            <a:ext cx="498841" cy="474207"/>
          </a:xfrm>
          <a:prstGeom prst="flowChartOffpage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smtClean="0">
                <a:solidFill>
                  <a:sysClr val="windowText" lastClr="000000"/>
                </a:solidFill>
                <a:latin typeface="Browallia New" panose="020B0604020202020204" pitchFamily="34" charset="-34"/>
                <a:cs typeface="Browallia New" panose="020B0604020202020204" pitchFamily="34" charset="-34"/>
              </a:rPr>
              <a:t>M</a:t>
            </a:r>
            <a:r>
              <a:rPr lang="en-US" sz="1200" b="1" dirty="0">
                <a:solidFill>
                  <a:sysClr val="windowText" lastClr="000000"/>
                </a:solidFill>
                <a:latin typeface="Browallia New" panose="020B0604020202020204" pitchFamily="34" charset="-34"/>
                <a:cs typeface="Browallia New" panose="020B0604020202020204" pitchFamily="34" charset="-34"/>
              </a:rPr>
              <a:t>4</a:t>
            </a:r>
            <a:r>
              <a:rPr lang="en-US" sz="1200" b="1" dirty="0" smtClean="0">
                <a:solidFill>
                  <a:sysClr val="windowText" lastClr="000000"/>
                </a:solidFill>
                <a:latin typeface="Browallia New" panose="020B0604020202020204" pitchFamily="34" charset="-34"/>
                <a:cs typeface="Browallia New" panose="020B0604020202020204" pitchFamily="34" charset="-34"/>
              </a:rPr>
              <a:t>-04</a:t>
            </a:r>
          </a:p>
          <a:p>
            <a:pPr algn="ctr"/>
            <a:r>
              <a:rPr lang="en-US" sz="1200" b="1" dirty="0" smtClean="0">
                <a:solidFill>
                  <a:sysClr val="windowText" lastClr="000000"/>
                </a:solidFill>
                <a:latin typeface="Browallia New" panose="020B0604020202020204" pitchFamily="34" charset="-34"/>
                <a:cs typeface="Browallia New" panose="020B0604020202020204" pitchFamily="34" charset="-34"/>
              </a:rPr>
              <a:t>(</a:t>
            </a:r>
            <a:r>
              <a:rPr lang="en-US" sz="1200" b="1" dirty="0">
                <a:solidFill>
                  <a:sysClr val="windowText" lastClr="000000"/>
                </a:solidFill>
                <a:latin typeface="Browallia New" panose="020B0604020202020204" pitchFamily="34" charset="-34"/>
                <a:cs typeface="Browallia New" panose="020B0604020202020204" pitchFamily="34" charset="-34"/>
              </a:rPr>
              <a:t>p</a:t>
            </a:r>
            <a:r>
              <a:rPr lang="th-TH" sz="1200" b="1" dirty="0" smtClean="0">
                <a:solidFill>
                  <a:sysClr val="windowText" lastClr="000000"/>
                </a:solidFill>
                <a:latin typeface="Browallia New" panose="020B0604020202020204" pitchFamily="34" charset="-34"/>
                <a:cs typeface="Browallia New" panose="020B0604020202020204" pitchFamily="34" charset="-34"/>
              </a:rPr>
              <a:t>.</a:t>
            </a:r>
            <a:r>
              <a:rPr lang="en-US" sz="1200" b="1" dirty="0">
                <a:solidFill>
                  <a:sysClr val="windowText" lastClr="000000"/>
                </a:solidFill>
                <a:latin typeface="Browallia New" panose="020B0604020202020204" pitchFamily="34" charset="-34"/>
                <a:cs typeface="Browallia New" panose="020B0604020202020204" pitchFamily="34" charset="-34"/>
              </a:rPr>
              <a:t>1</a:t>
            </a:r>
            <a:r>
              <a:rPr lang="th-TH" sz="1200" b="1" dirty="0" smtClean="0">
                <a:solidFill>
                  <a:sysClr val="windowText" lastClr="000000"/>
                </a:solidFill>
                <a:latin typeface="Browallia New" panose="020B0604020202020204" pitchFamily="34" charset="-34"/>
                <a:cs typeface="Browallia New" panose="020B0604020202020204" pitchFamily="34" charset="-34"/>
              </a:rPr>
              <a:t>)</a:t>
            </a:r>
            <a:endParaRPr lang="en-US" sz="1200" b="1" dirty="0">
              <a:solidFill>
                <a:sysClr val="windowText" lastClr="000000"/>
              </a:solidFill>
              <a:latin typeface="Browallia New" panose="020B0604020202020204" pitchFamily="34" charset="-34"/>
              <a:cs typeface="Browallia New" panose="020B0604020202020204" pitchFamily="34" charset="-34"/>
            </a:endParaRPr>
          </a:p>
        </p:txBody>
      </p:sp>
      <p:cxnSp>
        <p:nvCxnSpPr>
          <p:cNvPr id="95" name="Straight Connector 130"/>
          <p:cNvCxnSpPr/>
          <p:nvPr/>
        </p:nvCxnSpPr>
        <p:spPr>
          <a:xfrm>
            <a:off x="611736" y="6350863"/>
            <a:ext cx="8919868" cy="0"/>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0894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สี่เหลี่ยมผืนผ้า 4"/>
          <p:cNvSpPr/>
          <p:nvPr/>
        </p:nvSpPr>
        <p:spPr>
          <a:xfrm>
            <a:off x="0" y="1087935"/>
            <a:ext cx="12192000" cy="432171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p:cNvSpPr txBox="1">
            <a:spLocks/>
          </p:cNvSpPr>
          <p:nvPr/>
        </p:nvSpPr>
        <p:spPr>
          <a:xfrm>
            <a:off x="2628899" y="467211"/>
            <a:ext cx="6934200" cy="696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th-TH" sz="3600" b="1" dirty="0" smtClean="0">
                <a:solidFill>
                  <a:schemeClr val="bg1"/>
                </a:solidFill>
                <a:latin typeface="Arial" panose="020B0604020202020204" pitchFamily="34" charset="0"/>
                <a:cs typeface="Arial" panose="020B0604020202020204" pitchFamily="34" charset="0"/>
              </a:rPr>
              <a:t>OAG in </a:t>
            </a:r>
            <a:r>
              <a:rPr lang="en-US" altLang="th-TH" sz="3600" b="1" dirty="0" smtClean="0">
                <a:solidFill>
                  <a:schemeClr val="bg1"/>
                </a:solidFill>
                <a:latin typeface="Arial" panose="020B0604020202020204" pitchFamily="34" charset="0"/>
                <a:cs typeface="Arial" panose="020B0604020202020204" pitchFamily="34" charset="0"/>
              </a:rPr>
              <a:t>ACTION</a:t>
            </a:r>
            <a:r>
              <a:rPr lang="en-US" altLang="th-TH" sz="3600" b="1" dirty="0" smtClean="0">
                <a:solidFill>
                  <a:schemeClr val="bg1"/>
                </a:solidFill>
                <a:latin typeface="Arial" panose="020B0604020202020204" pitchFamily="34" charset="0"/>
                <a:cs typeface="Arial" panose="020B0604020202020204" pitchFamily="34" charset="0"/>
              </a:rPr>
              <a:t>!</a:t>
            </a:r>
            <a:endParaRPr lang="th-TH" altLang="th-TH" sz="5400" b="1" dirty="0">
              <a:solidFill>
                <a:schemeClr val="bg1"/>
              </a:solidFill>
              <a:latin typeface="Arial" panose="020B0604020202020204" pitchFamily="34" charset="0"/>
            </a:endParaRPr>
          </a:p>
        </p:txBody>
      </p:sp>
      <p:pic>
        <p:nvPicPr>
          <p:cNvPr id="9" name="รูปภาพ 8"/>
          <p:cNvPicPr>
            <a:picLocks noChangeAspect="1"/>
          </p:cNvPicPr>
          <p:nvPr/>
        </p:nvPicPr>
        <p:blipFill rotWithShape="1">
          <a:blip r:embed="rId2"/>
          <a:srcRect t="-7664" b="7664"/>
          <a:stretch/>
        </p:blipFill>
        <p:spPr>
          <a:xfrm>
            <a:off x="0" y="5029200"/>
            <a:ext cx="12192000" cy="1828800"/>
          </a:xfrm>
          <a:prstGeom prst="rect">
            <a:avLst/>
          </a:prstGeom>
        </p:spPr>
      </p:pic>
    </p:spTree>
    <p:extLst>
      <p:ext uri="{BB962C8B-B14F-4D97-AF65-F5344CB8AC3E}">
        <p14:creationId xmlns:p14="http://schemas.microsoft.com/office/powerpoint/2010/main" val="37370782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smtClean="0">
                <a:solidFill>
                  <a:srgbClr val="C00000"/>
                </a:solidFill>
              </a:rPr>
              <a:t> </a:t>
            </a:r>
            <a:endParaRPr lang="th-TH" b="1" dirty="0">
              <a:solidFill>
                <a:srgbClr val="C000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p:txBody>
      </p:sp>
      <p:sp>
        <p:nvSpPr>
          <p:cNvPr id="2" name="สี่เหลี่ยมผืนผ้า 1"/>
          <p:cNvSpPr/>
          <p:nvPr/>
        </p:nvSpPr>
        <p:spPr>
          <a:xfrm>
            <a:off x="647700" y="1408570"/>
            <a:ext cx="11037194" cy="1569660"/>
          </a:xfrm>
          <a:prstGeom prst="rect">
            <a:avLst/>
          </a:prstGeom>
        </p:spPr>
        <p:txBody>
          <a:bodyPr wrap="square">
            <a:spAutoFit/>
          </a:bodyPr>
          <a:lstStyle/>
          <a:p>
            <a:pPr algn="ctr"/>
            <a:r>
              <a:rPr lang="en-US" sz="3200" dirty="0" smtClean="0">
                <a:solidFill>
                  <a:schemeClr val="bg1"/>
                </a:solidFill>
              </a:rPr>
              <a:t>Thank you for your attention</a:t>
            </a:r>
          </a:p>
          <a:p>
            <a:pPr algn="ctr"/>
            <a:r>
              <a:rPr lang="en-US" sz="3200" dirty="0" err="1" smtClean="0">
                <a:solidFill>
                  <a:schemeClr val="bg1"/>
                </a:solidFill>
              </a:rPr>
              <a:t>Kob</a:t>
            </a:r>
            <a:r>
              <a:rPr lang="en-US" sz="3200" dirty="0" smtClean="0">
                <a:solidFill>
                  <a:schemeClr val="bg1"/>
                </a:solidFill>
              </a:rPr>
              <a:t> Koon </a:t>
            </a:r>
            <a:r>
              <a:rPr lang="en-US" sz="3200" dirty="0" err="1" smtClean="0">
                <a:solidFill>
                  <a:schemeClr val="bg1"/>
                </a:solidFill>
              </a:rPr>
              <a:t>Ka</a:t>
            </a:r>
            <a:r>
              <a:rPr lang="en-US" sz="3200" dirty="0" smtClean="0">
                <a:solidFill>
                  <a:schemeClr val="bg1"/>
                </a:solidFill>
              </a:rPr>
              <a:t>/</a:t>
            </a:r>
            <a:r>
              <a:rPr lang="en-US" sz="3200" dirty="0" err="1" smtClean="0">
                <a:solidFill>
                  <a:schemeClr val="bg1"/>
                </a:solidFill>
              </a:rPr>
              <a:t>Krup</a:t>
            </a:r>
            <a:endParaRPr lang="en-US" sz="3200" dirty="0" smtClean="0">
              <a:solidFill>
                <a:schemeClr val="bg1"/>
              </a:solidFill>
            </a:endParaRPr>
          </a:p>
          <a:p>
            <a:endParaRPr lang="en-AU" sz="3200" dirty="0">
              <a:solidFill>
                <a:schemeClr val="bg1"/>
              </a:solidFill>
            </a:endParaRPr>
          </a:p>
        </p:txBody>
      </p:sp>
    </p:spTree>
    <p:extLst>
      <p:ext uri="{BB962C8B-B14F-4D97-AF65-F5344CB8AC3E}">
        <p14:creationId xmlns:p14="http://schemas.microsoft.com/office/powerpoint/2010/main" val="17653369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สี่เหลี่ยมผืนผ้า 4"/>
          <p:cNvSpPr/>
          <p:nvPr/>
        </p:nvSpPr>
        <p:spPr>
          <a:xfrm>
            <a:off x="0" y="1087935"/>
            <a:ext cx="12192000" cy="432171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p:cNvSpPr txBox="1">
            <a:spLocks/>
          </p:cNvSpPr>
          <p:nvPr/>
        </p:nvSpPr>
        <p:spPr>
          <a:xfrm>
            <a:off x="2628899" y="467211"/>
            <a:ext cx="6934200" cy="696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th-TH" sz="3600" b="1" dirty="0" smtClean="0">
                <a:solidFill>
                  <a:schemeClr val="bg1"/>
                </a:solidFill>
                <a:latin typeface="Arial" panose="020B0604020202020204" pitchFamily="34" charset="0"/>
                <a:cs typeface="Arial" panose="020B0604020202020204" pitchFamily="34" charset="0"/>
              </a:rPr>
              <a:t>Our History</a:t>
            </a:r>
            <a:endParaRPr lang="th-TH" altLang="th-TH" sz="5400" b="1" dirty="0">
              <a:solidFill>
                <a:schemeClr val="bg1"/>
              </a:solidFill>
              <a:latin typeface="Arial" panose="020B0604020202020204" pitchFamily="34" charset="0"/>
            </a:endParaRPr>
          </a:p>
        </p:txBody>
      </p:sp>
      <p:pic>
        <p:nvPicPr>
          <p:cNvPr id="9" name="รูปภาพ 8"/>
          <p:cNvPicPr>
            <a:picLocks noChangeAspect="1"/>
          </p:cNvPicPr>
          <p:nvPr/>
        </p:nvPicPr>
        <p:blipFill rotWithShape="1">
          <a:blip r:embed="rId2"/>
          <a:srcRect t="-7664" b="7664"/>
          <a:stretch/>
        </p:blipFill>
        <p:spPr>
          <a:xfrm>
            <a:off x="0" y="5029200"/>
            <a:ext cx="12192000" cy="1828800"/>
          </a:xfrm>
          <a:prstGeom prst="rect">
            <a:avLst/>
          </a:prstGeom>
        </p:spPr>
      </p:pic>
      <p:pic>
        <p:nvPicPr>
          <p:cNvPr id="8" name="รูปภาพ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30" y="964041"/>
            <a:ext cx="9843337" cy="5536876"/>
          </a:xfrm>
          <a:prstGeom prst="rect">
            <a:avLst/>
          </a:prstGeom>
        </p:spPr>
      </p:pic>
    </p:spTree>
    <p:extLst>
      <p:ext uri="{BB962C8B-B14F-4D97-AF65-F5344CB8AC3E}">
        <p14:creationId xmlns:p14="http://schemas.microsoft.com/office/powerpoint/2010/main" val="2033619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รูปภาพ 7"/>
          <p:cNvPicPr>
            <a:picLocks noChangeAspect="1"/>
          </p:cNvPicPr>
          <p:nvPr/>
        </p:nvPicPr>
        <p:blipFill rotWithShape="1">
          <a:blip r:embed="rId2"/>
          <a:srcRect t="11770"/>
          <a:stretch/>
        </p:blipFill>
        <p:spPr>
          <a:xfrm>
            <a:off x="0" y="0"/>
            <a:ext cx="12192000" cy="6858000"/>
          </a:xfrm>
          <a:prstGeom prst="rect">
            <a:avLst/>
          </a:prstGeom>
        </p:spPr>
      </p:pic>
      <p:sp>
        <p:nvSpPr>
          <p:cNvPr id="5" name="Title 1"/>
          <p:cNvSpPr txBox="1">
            <a:spLocks/>
          </p:cNvSpPr>
          <p:nvPr/>
        </p:nvSpPr>
        <p:spPr>
          <a:xfrm>
            <a:off x="93023" y="146477"/>
            <a:ext cx="12005953" cy="7585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800" b="1" dirty="0">
                <a:solidFill>
                  <a:srgbClr val="FFFF00"/>
                </a:solidFill>
                <a:latin typeface="Arial" panose="020B0604020202020204" pitchFamily="34" charset="0"/>
                <a:cs typeface="Arial" panose="020B0604020202020204" pitchFamily="34" charset="0"/>
              </a:rPr>
              <a:t>OAG</a:t>
            </a:r>
            <a:r>
              <a:rPr lang="en-US" sz="4800" b="1" dirty="0">
                <a:solidFill>
                  <a:srgbClr val="C00000"/>
                </a:solidFill>
                <a:latin typeface="Arial" panose="020B0604020202020204" pitchFamily="34" charset="0"/>
                <a:cs typeface="Arial" panose="020B0604020202020204" pitchFamily="34" charset="0"/>
              </a:rPr>
              <a:t> </a:t>
            </a:r>
            <a:r>
              <a:rPr lang="en-US" altLang="th-TH" sz="4800" b="1" dirty="0">
                <a:solidFill>
                  <a:srgbClr val="FFFF00"/>
                </a:solidFill>
                <a:effectLst>
                  <a:outerShdw blurRad="38100" dist="38100" dir="2700000" algn="tl">
                    <a:srgbClr val="C0C0C0"/>
                  </a:outerShdw>
                </a:effectLst>
                <a:latin typeface="Arial" panose="020B0604020202020204" pitchFamily="34" charset="0"/>
                <a:cs typeface="Arial" panose="020B0604020202020204" pitchFamily="34" charset="0"/>
              </a:rPr>
              <a:t>Structure</a:t>
            </a:r>
            <a:endParaRPr lang="th-TH" sz="4800" b="1" dirty="0">
              <a:solidFill>
                <a:srgbClr val="FFFF00"/>
              </a:solidFill>
              <a:latin typeface="Arial" panose="020B0604020202020204" pitchFamily="34" charset="0"/>
            </a:endParaRPr>
          </a:p>
        </p:txBody>
      </p:sp>
      <p:grpSp>
        <p:nvGrpSpPr>
          <p:cNvPr id="14" name="กลุ่ม 157"/>
          <p:cNvGrpSpPr>
            <a:grpSpLocks/>
          </p:cNvGrpSpPr>
          <p:nvPr/>
        </p:nvGrpSpPr>
        <p:grpSpPr bwMode="auto">
          <a:xfrm>
            <a:off x="1778772" y="896330"/>
            <a:ext cx="8269287" cy="4725987"/>
            <a:chOff x="636827" y="1030952"/>
            <a:chExt cx="8269439" cy="4727318"/>
          </a:xfrm>
        </p:grpSpPr>
        <p:cxnSp>
          <p:nvCxnSpPr>
            <p:cNvPr id="31" name="ตัวเชื่อมต่อตรง 30"/>
            <p:cNvCxnSpPr/>
            <p:nvPr/>
          </p:nvCxnSpPr>
          <p:spPr>
            <a:xfrm>
              <a:off x="1914139" y="4624152"/>
              <a:ext cx="0" cy="534158"/>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34" name="ตัวเชื่อมต่อตรง 33"/>
            <p:cNvCxnSpPr/>
            <p:nvPr/>
          </p:nvCxnSpPr>
          <p:spPr>
            <a:xfrm>
              <a:off x="4551674" y="4800738"/>
              <a:ext cx="0" cy="252483"/>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nvGrpSpPr>
            <p:cNvPr id="15" name="กลุ่ม 14"/>
            <p:cNvGrpSpPr/>
            <p:nvPr/>
          </p:nvGrpSpPr>
          <p:grpSpPr>
            <a:xfrm>
              <a:off x="636827" y="5133507"/>
              <a:ext cx="2670665" cy="504000"/>
              <a:chOff x="457200" y="6093728"/>
              <a:chExt cx="2670665" cy="504000"/>
            </a:xfrm>
            <a:effectLst>
              <a:outerShdw blurRad="50800" dist="38100" dir="2700000" algn="tl" rotWithShape="0">
                <a:prstClr val="black">
                  <a:alpha val="40000"/>
                </a:prstClr>
              </a:outerShdw>
            </a:effectLst>
          </p:grpSpPr>
          <p:sp>
            <p:nvSpPr>
              <p:cNvPr id="59" name="กล่องข้อความ 58"/>
              <p:cNvSpPr txBox="1"/>
              <p:nvPr/>
            </p:nvSpPr>
            <p:spPr>
              <a:xfrm>
                <a:off x="457200" y="6093728"/>
                <a:ext cx="228600" cy="504000"/>
              </a:xfrm>
              <a:prstGeom prst="rect">
                <a:avLst/>
              </a:prstGeom>
              <a:solidFill>
                <a:srgbClr val="00B050"/>
              </a:solidFill>
            </p:spPr>
            <p:txBody>
              <a:bodyPr>
                <a:spAutoFit/>
              </a:bodyPr>
              <a:lstStyle/>
              <a:p>
                <a:pPr>
                  <a:defRPr/>
                </a:pPr>
                <a:endParaRPr lang="th-TH" dirty="0"/>
              </a:p>
            </p:txBody>
          </p:sp>
          <p:sp>
            <p:nvSpPr>
              <p:cNvPr id="60" name="กล่องข้อความ 59"/>
              <p:cNvSpPr txBox="1"/>
              <p:nvPr/>
            </p:nvSpPr>
            <p:spPr>
              <a:xfrm>
                <a:off x="691488" y="6267600"/>
                <a:ext cx="2283977" cy="330128"/>
              </a:xfrm>
              <a:prstGeom prst="rect">
                <a:avLst/>
              </a:prstGeom>
              <a:solidFill>
                <a:schemeClr val="bg1">
                  <a:lumMod val="85000"/>
                </a:schemeClr>
              </a:solidFill>
            </p:spPr>
            <p:txBody>
              <a:bodyPr>
                <a:spAutoFit/>
              </a:bodyPr>
              <a:lstStyle/>
              <a:p>
                <a:pPr>
                  <a:defRPr/>
                </a:pPr>
                <a:endParaRPr lang="th-TH" dirty="0"/>
              </a:p>
            </p:txBody>
          </p:sp>
          <p:sp>
            <p:nvSpPr>
              <p:cNvPr id="61" name="กล่องข้อความ 60"/>
              <p:cNvSpPr txBox="1"/>
              <p:nvPr/>
            </p:nvSpPr>
            <p:spPr>
              <a:xfrm>
                <a:off x="691488" y="6096582"/>
                <a:ext cx="2436377" cy="340519"/>
              </a:xfrm>
              <a:prstGeom prst="roundRect">
                <a:avLst/>
              </a:prstGeom>
              <a:solidFill>
                <a:schemeClr val="bg1">
                  <a:lumMod val="95000"/>
                </a:schemeClr>
              </a:solidFill>
            </p:spPr>
            <p:txBody>
              <a:bodyPr>
                <a:spAutoFit/>
              </a:bodyPr>
              <a:lstStyle/>
              <a:p>
                <a:pPr>
                  <a:defRPr/>
                </a:pPr>
                <a:r>
                  <a:rPr lang="en-US" sz="1400" b="1" dirty="0">
                    <a:ln w="0"/>
                    <a:solidFill>
                      <a:srgbClr val="007033"/>
                    </a:solidFill>
                    <a:effectLst>
                      <a:outerShdw blurRad="38100" dist="19050" dir="2700000" algn="tl" rotWithShape="0">
                        <a:schemeClr val="dk1">
                          <a:alpha val="40000"/>
                        </a:schemeClr>
                      </a:outerShdw>
                    </a:effectLst>
                  </a:rPr>
                  <a:t>Supportive Offices </a:t>
                </a:r>
                <a:r>
                  <a:rPr lang="th-TH" sz="1400" b="1" dirty="0">
                    <a:ln w="0"/>
                    <a:solidFill>
                      <a:srgbClr val="007033"/>
                    </a:solidFill>
                    <a:effectLst>
                      <a:outerShdw blurRad="38100" dist="19050" dir="2700000" algn="tl" rotWithShape="0">
                        <a:schemeClr val="dk1">
                          <a:alpha val="40000"/>
                        </a:schemeClr>
                      </a:outerShdw>
                    </a:effectLst>
                  </a:rPr>
                  <a:t>(11)</a:t>
                </a:r>
              </a:p>
            </p:txBody>
          </p:sp>
        </p:grpSp>
        <p:grpSp>
          <p:nvGrpSpPr>
            <p:cNvPr id="16" name="กลุ่ม 15"/>
            <p:cNvGrpSpPr/>
            <p:nvPr/>
          </p:nvGrpSpPr>
          <p:grpSpPr>
            <a:xfrm>
              <a:off x="3806721" y="4983946"/>
              <a:ext cx="2389656" cy="740016"/>
              <a:chOff x="638601" y="6037966"/>
              <a:chExt cx="2436377" cy="740016"/>
            </a:xfrm>
            <a:effectLst>
              <a:outerShdw blurRad="50800" dist="38100" dir="2700000" algn="tl" rotWithShape="0">
                <a:prstClr val="black">
                  <a:alpha val="40000"/>
                </a:prstClr>
              </a:outerShdw>
            </a:effectLst>
          </p:grpSpPr>
          <p:sp>
            <p:nvSpPr>
              <p:cNvPr id="57" name="กล่องข้อความ 56"/>
              <p:cNvSpPr txBox="1"/>
              <p:nvPr/>
            </p:nvSpPr>
            <p:spPr>
              <a:xfrm>
                <a:off x="675788" y="6447854"/>
                <a:ext cx="2283977" cy="330128"/>
              </a:xfrm>
              <a:prstGeom prst="rect">
                <a:avLst/>
              </a:prstGeom>
              <a:solidFill>
                <a:schemeClr val="bg1">
                  <a:lumMod val="85000"/>
                </a:schemeClr>
              </a:solidFill>
            </p:spPr>
            <p:txBody>
              <a:bodyPr>
                <a:spAutoFit/>
              </a:bodyPr>
              <a:lstStyle/>
              <a:p>
                <a:pPr>
                  <a:defRPr/>
                </a:pPr>
                <a:endParaRPr lang="th-TH" dirty="0"/>
              </a:p>
            </p:txBody>
          </p:sp>
          <p:sp>
            <p:nvSpPr>
              <p:cNvPr id="58" name="กล่องข้อความ 57"/>
              <p:cNvSpPr txBox="1"/>
              <p:nvPr/>
            </p:nvSpPr>
            <p:spPr>
              <a:xfrm>
                <a:off x="638601" y="6037966"/>
                <a:ext cx="2436377" cy="578882"/>
              </a:xfrm>
              <a:prstGeom prst="roundRect">
                <a:avLst/>
              </a:prstGeom>
              <a:solidFill>
                <a:schemeClr val="bg1">
                  <a:lumMod val="95000"/>
                </a:schemeClr>
              </a:solidFill>
            </p:spPr>
            <p:txBody>
              <a:bodyPr>
                <a:spAutoFit/>
              </a:bodyPr>
              <a:lstStyle/>
              <a:p>
                <a:pPr>
                  <a:defRPr/>
                </a:pPr>
                <a:r>
                  <a:rPr lang="en-US" sz="1400" b="1" dirty="0">
                    <a:ln w="0"/>
                    <a:solidFill>
                      <a:srgbClr val="007033"/>
                    </a:solidFill>
                    <a:effectLst>
                      <a:outerShdw blurRad="38100" dist="19050" dir="2700000" algn="tl" rotWithShape="0">
                        <a:schemeClr val="dk1">
                          <a:alpha val="40000"/>
                        </a:schemeClr>
                      </a:outerShdw>
                    </a:effectLst>
                  </a:rPr>
                  <a:t>Regional Special Audit Offices No.1-15  </a:t>
                </a:r>
                <a:r>
                  <a:rPr lang="th-TH" sz="1400" b="1" dirty="0">
                    <a:ln w="0"/>
                    <a:solidFill>
                      <a:srgbClr val="007033"/>
                    </a:solidFill>
                    <a:effectLst>
                      <a:outerShdw blurRad="38100" dist="19050" dir="2700000" algn="tl" rotWithShape="0">
                        <a:schemeClr val="dk1">
                          <a:alpha val="40000"/>
                        </a:schemeClr>
                      </a:outerShdw>
                    </a:effectLst>
                  </a:rPr>
                  <a:t>(15)</a:t>
                </a:r>
              </a:p>
            </p:txBody>
          </p:sp>
        </p:grpSp>
        <p:sp>
          <p:nvSpPr>
            <p:cNvPr id="17" name="กล่องข้อความ 116"/>
            <p:cNvSpPr txBox="1">
              <a:spLocks noChangeArrowheads="1"/>
            </p:cNvSpPr>
            <p:nvPr/>
          </p:nvSpPr>
          <p:spPr bwMode="auto">
            <a:xfrm>
              <a:off x="3669743" y="4985116"/>
              <a:ext cx="224216" cy="7560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h-TH" altLang="th-TH" sz="2800">
                <a:latin typeface="Arial" panose="020B0604020202020204" pitchFamily="34" charset="0"/>
              </a:endParaRPr>
            </a:p>
          </p:txBody>
        </p:sp>
        <p:cxnSp>
          <p:nvCxnSpPr>
            <p:cNvPr id="18" name="ตัวเชื่อมต่อตรง 17"/>
            <p:cNvCxnSpPr/>
            <p:nvPr/>
          </p:nvCxnSpPr>
          <p:spPr>
            <a:xfrm>
              <a:off x="3861098" y="1564502"/>
              <a:ext cx="0" cy="533550"/>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nvGrpSpPr>
            <p:cNvPr id="19" name="กลุ่ม 18"/>
            <p:cNvGrpSpPr/>
            <p:nvPr/>
          </p:nvGrpSpPr>
          <p:grpSpPr>
            <a:xfrm>
              <a:off x="2655791" y="1030952"/>
              <a:ext cx="5096868" cy="648000"/>
              <a:chOff x="457200" y="6093728"/>
              <a:chExt cx="3531842" cy="455268"/>
            </a:xfrm>
            <a:effectLst>
              <a:outerShdw blurRad="50800" dist="38100" dir="2700000" algn="tl" rotWithShape="0">
                <a:prstClr val="black">
                  <a:alpha val="40000"/>
                </a:prstClr>
              </a:outerShdw>
            </a:effectLst>
          </p:grpSpPr>
          <p:sp>
            <p:nvSpPr>
              <p:cNvPr id="54" name="กล่องข้อความ 53"/>
              <p:cNvSpPr txBox="1"/>
              <p:nvPr/>
            </p:nvSpPr>
            <p:spPr>
              <a:xfrm>
                <a:off x="457200" y="6093728"/>
                <a:ext cx="174622" cy="455268"/>
              </a:xfrm>
              <a:prstGeom prst="rect">
                <a:avLst/>
              </a:prstGeom>
              <a:solidFill>
                <a:srgbClr val="0049B4"/>
              </a:solidFill>
            </p:spPr>
            <p:txBody>
              <a:bodyPr>
                <a:spAutoFit/>
              </a:bodyPr>
              <a:lstStyle/>
              <a:p>
                <a:pPr>
                  <a:defRPr/>
                </a:pPr>
                <a:endParaRPr lang="th-TH" dirty="0"/>
              </a:p>
            </p:txBody>
          </p:sp>
          <p:sp>
            <p:nvSpPr>
              <p:cNvPr id="55" name="กล่องข้อความ 54"/>
              <p:cNvSpPr txBox="1"/>
              <p:nvPr/>
            </p:nvSpPr>
            <p:spPr>
              <a:xfrm>
                <a:off x="640012" y="6267600"/>
                <a:ext cx="2590800" cy="278220"/>
              </a:xfrm>
              <a:prstGeom prst="rect">
                <a:avLst/>
              </a:prstGeom>
              <a:solidFill>
                <a:schemeClr val="bg1">
                  <a:lumMod val="85000"/>
                </a:schemeClr>
              </a:solidFill>
            </p:spPr>
            <p:txBody>
              <a:bodyPr>
                <a:spAutoFit/>
              </a:bodyPr>
              <a:lstStyle/>
              <a:p>
                <a:pPr>
                  <a:defRPr/>
                </a:pPr>
                <a:endParaRPr lang="th-TH" dirty="0"/>
              </a:p>
            </p:txBody>
          </p:sp>
          <p:sp>
            <p:nvSpPr>
              <p:cNvPr id="56" name="กล่องข้อความ 55"/>
              <p:cNvSpPr txBox="1"/>
              <p:nvPr/>
            </p:nvSpPr>
            <p:spPr>
              <a:xfrm>
                <a:off x="630554" y="6096582"/>
                <a:ext cx="3358488" cy="311011"/>
              </a:xfrm>
              <a:prstGeom prst="roundRect">
                <a:avLst/>
              </a:prstGeom>
              <a:solidFill>
                <a:schemeClr val="bg1">
                  <a:lumMod val="95000"/>
                </a:schemeClr>
              </a:solidFill>
            </p:spPr>
            <p:txBody>
              <a:bodyPr>
                <a:spAutoFit/>
              </a:bodyPr>
              <a:lstStyle/>
              <a:p>
                <a:pPr>
                  <a:defRPr/>
                </a:pPr>
                <a:r>
                  <a:rPr lang="en-US" sz="2000" dirty="0">
                    <a:ln w="0"/>
                    <a:solidFill>
                      <a:srgbClr val="0049B4"/>
                    </a:solidFill>
                    <a:effectLst>
                      <a:outerShdw blurRad="38100" dist="19050" dir="2700000" algn="tl" rotWithShape="0">
                        <a:schemeClr val="dk1">
                          <a:alpha val="40000"/>
                        </a:schemeClr>
                      </a:outerShdw>
                    </a:effectLst>
                  </a:rPr>
                  <a:t>STATE AUDIT COMMISSION</a:t>
                </a:r>
                <a:endParaRPr lang="th-TH" sz="2000" dirty="0">
                  <a:ln w="0"/>
                  <a:solidFill>
                    <a:srgbClr val="0049B4"/>
                  </a:solidFill>
                  <a:effectLst>
                    <a:outerShdw blurRad="38100" dist="19050" dir="2700000" algn="tl" rotWithShape="0">
                      <a:schemeClr val="dk1">
                        <a:alpha val="40000"/>
                      </a:schemeClr>
                    </a:outerShdw>
                  </a:effectLst>
                </a:endParaRPr>
              </a:p>
            </p:txBody>
          </p:sp>
        </p:grpSp>
        <p:cxnSp>
          <p:nvCxnSpPr>
            <p:cNvPr id="20" name="ตัวเชื่อมต่อตรง 19"/>
            <p:cNvCxnSpPr/>
            <p:nvPr/>
          </p:nvCxnSpPr>
          <p:spPr>
            <a:xfrm>
              <a:off x="3861098" y="2517270"/>
              <a:ext cx="0" cy="531962"/>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nvGrpSpPr>
            <p:cNvPr id="21" name="กลุ่ม 20"/>
            <p:cNvGrpSpPr/>
            <p:nvPr/>
          </p:nvGrpSpPr>
          <p:grpSpPr>
            <a:xfrm>
              <a:off x="2655791" y="2097522"/>
              <a:ext cx="4900640" cy="540000"/>
              <a:chOff x="457200" y="6093728"/>
              <a:chExt cx="4900640" cy="540000"/>
            </a:xfrm>
            <a:effectLst>
              <a:outerShdw blurRad="50800" dist="38100" dir="2700000" algn="tl" rotWithShape="0">
                <a:prstClr val="black">
                  <a:alpha val="40000"/>
                </a:prstClr>
              </a:outerShdw>
            </a:effectLst>
          </p:grpSpPr>
          <p:sp>
            <p:nvSpPr>
              <p:cNvPr id="51" name="กล่องข้อความ 50"/>
              <p:cNvSpPr txBox="1"/>
              <p:nvPr/>
            </p:nvSpPr>
            <p:spPr>
              <a:xfrm>
                <a:off x="457200" y="6093728"/>
                <a:ext cx="228600" cy="540000"/>
              </a:xfrm>
              <a:prstGeom prst="rect">
                <a:avLst/>
              </a:prstGeom>
              <a:solidFill>
                <a:srgbClr val="C00000"/>
              </a:solidFill>
            </p:spPr>
            <p:txBody>
              <a:bodyPr>
                <a:spAutoFit/>
              </a:bodyPr>
              <a:lstStyle/>
              <a:p>
                <a:pPr>
                  <a:defRPr/>
                </a:pPr>
                <a:endParaRPr lang="th-TH" dirty="0"/>
              </a:p>
            </p:txBody>
          </p:sp>
          <p:sp>
            <p:nvSpPr>
              <p:cNvPr id="52" name="กล่องข้อความ 51"/>
              <p:cNvSpPr txBox="1"/>
              <p:nvPr/>
            </p:nvSpPr>
            <p:spPr>
              <a:xfrm>
                <a:off x="677840" y="6267600"/>
                <a:ext cx="3600000" cy="360000"/>
              </a:xfrm>
              <a:prstGeom prst="rect">
                <a:avLst/>
              </a:prstGeom>
              <a:solidFill>
                <a:schemeClr val="bg1">
                  <a:lumMod val="85000"/>
                </a:schemeClr>
              </a:solidFill>
            </p:spPr>
            <p:txBody>
              <a:bodyPr>
                <a:spAutoFit/>
              </a:bodyPr>
              <a:lstStyle/>
              <a:p>
                <a:pPr>
                  <a:defRPr/>
                </a:pPr>
                <a:endParaRPr lang="th-TH" dirty="0"/>
              </a:p>
            </p:txBody>
          </p:sp>
          <p:sp>
            <p:nvSpPr>
              <p:cNvPr id="53" name="กล่องข้อความ 52"/>
              <p:cNvSpPr txBox="1"/>
              <p:nvPr/>
            </p:nvSpPr>
            <p:spPr>
              <a:xfrm>
                <a:off x="677840" y="6096582"/>
                <a:ext cx="4680000" cy="408623"/>
              </a:xfrm>
              <a:prstGeom prst="roundRect">
                <a:avLst/>
              </a:prstGeom>
              <a:solidFill>
                <a:schemeClr val="bg1">
                  <a:lumMod val="95000"/>
                </a:schemeClr>
              </a:solidFill>
            </p:spPr>
            <p:txBody>
              <a:bodyPr>
                <a:spAutoFit/>
              </a:bodyPr>
              <a:lstStyle/>
              <a:p>
                <a:pPr>
                  <a:defRPr/>
                </a:pPr>
                <a:r>
                  <a:rPr lang="en-US" sz="1800" dirty="0">
                    <a:ln w="0"/>
                    <a:solidFill>
                      <a:srgbClr val="C00000"/>
                    </a:solidFill>
                    <a:effectLst>
                      <a:outerShdw blurRad="38100" dist="19050" dir="2700000" algn="tl" rotWithShape="0">
                        <a:schemeClr val="dk1">
                          <a:alpha val="40000"/>
                        </a:schemeClr>
                      </a:outerShdw>
                    </a:effectLst>
                  </a:rPr>
                  <a:t>OFFICE OF THE AUDITOR GENERAL </a:t>
                </a:r>
                <a:endParaRPr lang="th-TH" sz="1800" dirty="0">
                  <a:ln w="0"/>
                  <a:solidFill>
                    <a:srgbClr val="C00000"/>
                  </a:solidFill>
                  <a:effectLst>
                    <a:outerShdw blurRad="38100" dist="19050" dir="2700000" algn="tl" rotWithShape="0">
                      <a:schemeClr val="dk1">
                        <a:alpha val="40000"/>
                      </a:schemeClr>
                    </a:outerShdw>
                  </a:effectLst>
                </a:endParaRPr>
              </a:p>
            </p:txBody>
          </p:sp>
        </p:grpSp>
        <p:grpSp>
          <p:nvGrpSpPr>
            <p:cNvPr id="22" name="กลุ่ม 21"/>
            <p:cNvGrpSpPr/>
            <p:nvPr/>
          </p:nvGrpSpPr>
          <p:grpSpPr>
            <a:xfrm>
              <a:off x="2677401" y="3046943"/>
              <a:ext cx="4662288" cy="504000"/>
              <a:chOff x="457200" y="6093728"/>
              <a:chExt cx="4662288" cy="504000"/>
            </a:xfrm>
            <a:effectLst>
              <a:outerShdw blurRad="50800" dist="38100" dir="2700000" algn="tl" rotWithShape="0">
                <a:prstClr val="black">
                  <a:alpha val="40000"/>
                </a:prstClr>
              </a:outerShdw>
            </a:effectLst>
          </p:grpSpPr>
          <p:sp>
            <p:nvSpPr>
              <p:cNvPr id="48" name="กล่องข้อความ 47"/>
              <p:cNvSpPr txBox="1"/>
              <p:nvPr/>
            </p:nvSpPr>
            <p:spPr>
              <a:xfrm>
                <a:off x="457200" y="6093728"/>
                <a:ext cx="228600" cy="504000"/>
              </a:xfrm>
              <a:prstGeom prst="rect">
                <a:avLst/>
              </a:prstGeom>
              <a:solidFill>
                <a:schemeClr val="bg2">
                  <a:lumMod val="25000"/>
                </a:schemeClr>
              </a:solidFill>
            </p:spPr>
            <p:txBody>
              <a:bodyPr>
                <a:spAutoFit/>
              </a:bodyPr>
              <a:lstStyle/>
              <a:p>
                <a:pPr>
                  <a:defRPr/>
                </a:pPr>
                <a:endParaRPr lang="th-TH" dirty="0"/>
              </a:p>
            </p:txBody>
          </p:sp>
          <p:sp>
            <p:nvSpPr>
              <p:cNvPr id="49" name="กล่องข้อความ 48"/>
              <p:cNvSpPr txBox="1"/>
              <p:nvPr/>
            </p:nvSpPr>
            <p:spPr>
              <a:xfrm>
                <a:off x="691488" y="6267600"/>
                <a:ext cx="3456000" cy="324000"/>
              </a:xfrm>
              <a:prstGeom prst="rect">
                <a:avLst/>
              </a:prstGeom>
              <a:solidFill>
                <a:schemeClr val="bg1">
                  <a:lumMod val="85000"/>
                </a:schemeClr>
              </a:solidFill>
            </p:spPr>
            <p:txBody>
              <a:bodyPr>
                <a:spAutoFit/>
              </a:bodyPr>
              <a:lstStyle/>
              <a:p>
                <a:pPr>
                  <a:defRPr/>
                </a:pPr>
                <a:endParaRPr lang="th-TH" dirty="0"/>
              </a:p>
            </p:txBody>
          </p:sp>
          <p:sp>
            <p:nvSpPr>
              <p:cNvPr id="50" name="กล่องข้อความ 49"/>
              <p:cNvSpPr txBox="1"/>
              <p:nvPr/>
            </p:nvSpPr>
            <p:spPr>
              <a:xfrm>
                <a:off x="691488" y="6096582"/>
                <a:ext cx="4428000" cy="374571"/>
              </a:xfrm>
              <a:prstGeom prst="roundRect">
                <a:avLst/>
              </a:prstGeom>
              <a:solidFill>
                <a:schemeClr val="bg1">
                  <a:lumMod val="95000"/>
                </a:schemeClr>
              </a:solidFill>
            </p:spPr>
            <p:txBody>
              <a:bodyPr>
                <a:spAutoFit/>
              </a:bodyPr>
              <a:lstStyle/>
              <a:p>
                <a:pPr>
                  <a:defRPr/>
                </a:pPr>
                <a:r>
                  <a:rPr lang="en-US" sz="1600" dirty="0" smtClean="0">
                    <a:ln w="0"/>
                    <a:solidFill>
                      <a:schemeClr val="bg2">
                        <a:lumMod val="25000"/>
                      </a:schemeClr>
                    </a:solidFill>
                    <a:effectLst>
                      <a:outerShdw blurRad="38100" dist="19050" dir="2700000" algn="tl" rotWithShape="0">
                        <a:schemeClr val="dk1">
                          <a:alpha val="40000"/>
                        </a:schemeClr>
                      </a:outerShdw>
                    </a:effectLst>
                  </a:rPr>
                  <a:t>AUDITOR </a:t>
                </a:r>
                <a:r>
                  <a:rPr lang="en-US" sz="1600" dirty="0">
                    <a:ln w="0"/>
                    <a:solidFill>
                      <a:schemeClr val="bg2">
                        <a:lumMod val="25000"/>
                      </a:schemeClr>
                    </a:solidFill>
                    <a:effectLst>
                      <a:outerShdw blurRad="38100" dist="19050" dir="2700000" algn="tl" rotWithShape="0">
                        <a:schemeClr val="dk1">
                          <a:alpha val="40000"/>
                        </a:schemeClr>
                      </a:outerShdw>
                    </a:effectLst>
                  </a:rPr>
                  <a:t>GENARAL</a:t>
                </a:r>
                <a:endParaRPr lang="th-TH" sz="1600" dirty="0">
                  <a:ln w="0"/>
                  <a:solidFill>
                    <a:schemeClr val="bg2">
                      <a:lumMod val="25000"/>
                    </a:schemeClr>
                  </a:solidFill>
                  <a:effectLst>
                    <a:outerShdw blurRad="38100" dist="19050" dir="2700000" algn="tl" rotWithShape="0">
                      <a:schemeClr val="dk1">
                        <a:alpha val="40000"/>
                      </a:schemeClr>
                    </a:outerShdw>
                  </a:effectLst>
                </a:endParaRPr>
              </a:p>
            </p:txBody>
          </p:sp>
        </p:grpSp>
        <p:grpSp>
          <p:nvGrpSpPr>
            <p:cNvPr id="23" name="กลุ่ม 22"/>
            <p:cNvGrpSpPr/>
            <p:nvPr/>
          </p:nvGrpSpPr>
          <p:grpSpPr>
            <a:xfrm>
              <a:off x="6659898" y="2972876"/>
              <a:ext cx="1106410" cy="1043937"/>
              <a:chOff x="4883759" y="3138297"/>
              <a:chExt cx="1340534" cy="1181498"/>
            </a:xfrm>
            <a:effectLst>
              <a:outerShdw blurRad="50800" dist="38100" dir="8100000" algn="tr" rotWithShape="0">
                <a:prstClr val="black">
                  <a:alpha val="40000"/>
                </a:prstClr>
              </a:outerShdw>
            </a:effectLst>
          </p:grpSpPr>
          <p:pic>
            <p:nvPicPr>
              <p:cNvPr id="46" name="รูปภาพ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32706">
                <a:off x="4883759" y="3138297"/>
                <a:ext cx="1340534" cy="1181498"/>
              </a:xfrm>
              <a:prstGeom prst="rect">
                <a:avLst/>
              </a:prstGeom>
            </p:spPr>
          </p:pic>
          <p:sp>
            <p:nvSpPr>
              <p:cNvPr id="47" name="กล่องข้อความ 46"/>
              <p:cNvSpPr txBox="1"/>
              <p:nvPr/>
            </p:nvSpPr>
            <p:spPr>
              <a:xfrm rot="20590319">
                <a:off x="4918708" y="3308782"/>
                <a:ext cx="1109600" cy="679440"/>
              </a:xfrm>
              <a:prstGeom prst="rect">
                <a:avLst/>
              </a:prstGeom>
              <a:noFill/>
            </p:spPr>
            <p:txBody>
              <a:bodyPr>
                <a:spAutoFit/>
              </a:bodyPr>
              <a:lstStyle/>
              <a:p>
                <a:pPr>
                  <a:defRPr/>
                </a:pPr>
                <a:r>
                  <a:rPr lang="en-US" sz="1100" b="1" dirty="0">
                    <a:effectLst>
                      <a:outerShdw blurRad="38100" dist="38100" dir="2700000" algn="tl">
                        <a:srgbClr val="000000">
                          <a:alpha val="43137"/>
                        </a:srgbClr>
                      </a:outerShdw>
                    </a:effectLst>
                    <a:latin typeface="SimplicityExtraBold" panose="00000800000000000000" pitchFamily="2" charset="0"/>
                  </a:rPr>
                  <a:t>Internal </a:t>
                </a:r>
              </a:p>
              <a:p>
                <a:pPr>
                  <a:defRPr/>
                </a:pPr>
                <a:r>
                  <a:rPr lang="en-US" sz="1100" b="1" dirty="0">
                    <a:effectLst>
                      <a:outerShdw blurRad="38100" dist="38100" dir="2700000" algn="tl">
                        <a:srgbClr val="000000">
                          <a:alpha val="43137"/>
                        </a:srgbClr>
                      </a:outerShdw>
                    </a:effectLst>
                    <a:latin typeface="SimplicityExtraBold" panose="00000800000000000000" pitchFamily="2" charset="0"/>
                  </a:rPr>
                  <a:t>Control </a:t>
                </a:r>
              </a:p>
              <a:p>
                <a:pPr>
                  <a:defRPr/>
                </a:pPr>
                <a:r>
                  <a:rPr lang="en-US" sz="1100" b="1" dirty="0">
                    <a:effectLst>
                      <a:outerShdw blurRad="38100" dist="38100" dir="2700000" algn="tl">
                        <a:srgbClr val="000000">
                          <a:alpha val="43137"/>
                        </a:srgbClr>
                      </a:outerShdw>
                    </a:effectLst>
                    <a:latin typeface="SimplicityExtraBold" panose="00000800000000000000" pitchFamily="2" charset="0"/>
                  </a:rPr>
                  <a:t>Div.</a:t>
                </a:r>
                <a:endParaRPr lang="th-TH" sz="1100" b="1" dirty="0">
                  <a:effectLst>
                    <a:outerShdw blurRad="38100" dist="38100" dir="2700000" algn="tl">
                      <a:srgbClr val="000000">
                        <a:alpha val="43137"/>
                      </a:srgbClr>
                    </a:outerShdw>
                  </a:effectLst>
                  <a:latin typeface="SimplicityExtraBold" panose="00000800000000000000" pitchFamily="2" charset="0"/>
                </a:endParaRPr>
              </a:p>
            </p:txBody>
          </p:sp>
        </p:grpSp>
        <p:cxnSp>
          <p:nvCxnSpPr>
            <p:cNvPr id="24" name="ตัวเชื่อมต่อตรง 23"/>
            <p:cNvCxnSpPr/>
            <p:nvPr/>
          </p:nvCxnSpPr>
          <p:spPr>
            <a:xfrm>
              <a:off x="4713602" y="3544672"/>
              <a:ext cx="0" cy="1079804"/>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5" name="ตัวเชื่อมต่อตรง 24"/>
            <p:cNvCxnSpPr/>
            <p:nvPr/>
          </p:nvCxnSpPr>
          <p:spPr>
            <a:xfrm>
              <a:off x="3524542" y="3828915"/>
              <a:ext cx="2514646" cy="0"/>
            </a:xfrm>
            <a:prstGeom prst="line">
              <a:avLst/>
            </a:prstGeom>
          </p:spPr>
          <p:style>
            <a:lnRef idx="3">
              <a:schemeClr val="dk1"/>
            </a:lnRef>
            <a:fillRef idx="0">
              <a:schemeClr val="dk1"/>
            </a:fillRef>
            <a:effectRef idx="2">
              <a:schemeClr val="dk1"/>
            </a:effectRef>
            <a:fontRef idx="minor">
              <a:schemeClr val="tx1"/>
            </a:fontRef>
          </p:style>
        </p:cxnSp>
        <p:cxnSp>
          <p:nvCxnSpPr>
            <p:cNvPr id="26" name="ตัวเชื่อมต่อตรง 25"/>
            <p:cNvCxnSpPr/>
            <p:nvPr/>
          </p:nvCxnSpPr>
          <p:spPr>
            <a:xfrm>
              <a:off x="6033162" y="3822887"/>
              <a:ext cx="0" cy="252483"/>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7" name="ตัวเชื่อมต่อตรง 26"/>
            <p:cNvCxnSpPr/>
            <p:nvPr/>
          </p:nvCxnSpPr>
          <p:spPr>
            <a:xfrm>
              <a:off x="3532156" y="3822887"/>
              <a:ext cx="0" cy="531962"/>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nvGrpSpPr>
            <p:cNvPr id="28" name="กลุ่ม 27"/>
            <p:cNvGrpSpPr/>
            <p:nvPr/>
          </p:nvGrpSpPr>
          <p:grpSpPr>
            <a:xfrm>
              <a:off x="1669007" y="4002008"/>
              <a:ext cx="2770659" cy="504000"/>
              <a:chOff x="457200" y="6093728"/>
              <a:chExt cx="4648640" cy="485606"/>
            </a:xfrm>
            <a:effectLst>
              <a:outerShdw blurRad="50800" dist="38100" dir="2700000" algn="tl" rotWithShape="0">
                <a:prstClr val="black">
                  <a:alpha val="40000"/>
                </a:prstClr>
              </a:outerShdw>
            </a:effectLst>
          </p:grpSpPr>
          <p:sp>
            <p:nvSpPr>
              <p:cNvPr id="43" name="กล่องข้อความ 42"/>
              <p:cNvSpPr txBox="1"/>
              <p:nvPr/>
            </p:nvSpPr>
            <p:spPr>
              <a:xfrm>
                <a:off x="457200" y="6093728"/>
                <a:ext cx="228600" cy="485606"/>
              </a:xfrm>
              <a:prstGeom prst="rect">
                <a:avLst/>
              </a:prstGeom>
              <a:solidFill>
                <a:srgbClr val="7030A0"/>
              </a:solidFill>
            </p:spPr>
            <p:txBody>
              <a:bodyPr>
                <a:spAutoFit/>
              </a:bodyPr>
              <a:lstStyle/>
              <a:p>
                <a:pPr>
                  <a:defRPr/>
                </a:pPr>
                <a:endParaRPr lang="th-TH" dirty="0"/>
              </a:p>
            </p:txBody>
          </p:sp>
          <p:sp>
            <p:nvSpPr>
              <p:cNvPr id="44" name="กล่องข้อความ 43"/>
              <p:cNvSpPr txBox="1"/>
              <p:nvPr/>
            </p:nvSpPr>
            <p:spPr>
              <a:xfrm>
                <a:off x="677840" y="6228150"/>
                <a:ext cx="3456000" cy="324000"/>
              </a:xfrm>
              <a:prstGeom prst="rect">
                <a:avLst/>
              </a:prstGeom>
              <a:solidFill>
                <a:schemeClr val="bg1">
                  <a:lumMod val="75000"/>
                </a:schemeClr>
              </a:solidFill>
            </p:spPr>
            <p:txBody>
              <a:bodyPr>
                <a:spAutoFit/>
              </a:bodyPr>
              <a:lstStyle/>
              <a:p>
                <a:pPr>
                  <a:defRPr/>
                </a:pPr>
                <a:endParaRPr lang="th-TH" dirty="0"/>
              </a:p>
            </p:txBody>
          </p:sp>
          <p:sp>
            <p:nvSpPr>
              <p:cNvPr id="45" name="กล่องข้อความ 44"/>
              <p:cNvSpPr txBox="1"/>
              <p:nvPr/>
            </p:nvSpPr>
            <p:spPr>
              <a:xfrm>
                <a:off x="677840" y="6096582"/>
                <a:ext cx="4428000" cy="328091"/>
              </a:xfrm>
              <a:prstGeom prst="roundRect">
                <a:avLst/>
              </a:prstGeom>
              <a:solidFill>
                <a:schemeClr val="bg1">
                  <a:lumMod val="85000"/>
                </a:schemeClr>
              </a:solidFill>
            </p:spPr>
            <p:txBody>
              <a:bodyPr>
                <a:spAutoFit/>
              </a:bodyPr>
              <a:lstStyle/>
              <a:p>
                <a:pPr>
                  <a:defRPr/>
                </a:pPr>
                <a:r>
                  <a:rPr lang="en-US" sz="1400" spc="100" dirty="0">
                    <a:ln w="0">
                      <a:solidFill>
                        <a:srgbClr val="7030A0"/>
                      </a:solidFill>
                    </a:ln>
                    <a:solidFill>
                      <a:schemeClr val="bg2">
                        <a:lumMod val="25000"/>
                      </a:schemeClr>
                    </a:solidFill>
                  </a:rPr>
                  <a:t>Central Audit Offices </a:t>
                </a:r>
                <a:r>
                  <a:rPr lang="th-TH" sz="1200" spc="100" dirty="0">
                    <a:ln w="0">
                      <a:solidFill>
                        <a:srgbClr val="7030A0"/>
                      </a:solidFill>
                    </a:ln>
                    <a:solidFill>
                      <a:schemeClr val="bg2">
                        <a:lumMod val="25000"/>
                      </a:schemeClr>
                    </a:solidFill>
                  </a:rPr>
                  <a:t>(29)</a:t>
                </a:r>
                <a:r>
                  <a:rPr lang="en-US" sz="1200" spc="100" dirty="0">
                    <a:ln w="0">
                      <a:solidFill>
                        <a:srgbClr val="7030A0"/>
                      </a:solidFill>
                    </a:ln>
                    <a:solidFill>
                      <a:schemeClr val="bg2">
                        <a:lumMod val="25000"/>
                      </a:schemeClr>
                    </a:solidFill>
                  </a:rPr>
                  <a:t>  </a:t>
                </a:r>
                <a:endParaRPr lang="th-TH" sz="1400" spc="100" dirty="0">
                  <a:ln w="0">
                    <a:solidFill>
                      <a:srgbClr val="7030A0"/>
                    </a:solidFill>
                  </a:ln>
                  <a:solidFill>
                    <a:schemeClr val="bg2">
                      <a:lumMod val="25000"/>
                    </a:schemeClr>
                  </a:solidFill>
                </a:endParaRPr>
              </a:p>
            </p:txBody>
          </p:sp>
        </p:grpSp>
        <p:grpSp>
          <p:nvGrpSpPr>
            <p:cNvPr id="29" name="กลุ่ม 28"/>
            <p:cNvGrpSpPr/>
            <p:nvPr/>
          </p:nvGrpSpPr>
          <p:grpSpPr>
            <a:xfrm>
              <a:off x="4995649" y="4016813"/>
              <a:ext cx="2770659" cy="504000"/>
              <a:chOff x="457200" y="6093728"/>
              <a:chExt cx="4648640" cy="485606"/>
            </a:xfrm>
            <a:effectLst>
              <a:outerShdw blurRad="50800" dist="38100" dir="2700000" algn="tl" rotWithShape="0">
                <a:prstClr val="black">
                  <a:alpha val="40000"/>
                </a:prstClr>
              </a:outerShdw>
            </a:effectLst>
          </p:grpSpPr>
          <p:sp>
            <p:nvSpPr>
              <p:cNvPr id="40" name="กล่องข้อความ 39"/>
              <p:cNvSpPr txBox="1"/>
              <p:nvPr/>
            </p:nvSpPr>
            <p:spPr>
              <a:xfrm>
                <a:off x="457200" y="6093728"/>
                <a:ext cx="228600" cy="485606"/>
              </a:xfrm>
              <a:prstGeom prst="rect">
                <a:avLst/>
              </a:prstGeom>
              <a:solidFill>
                <a:srgbClr val="7030A0"/>
              </a:solidFill>
            </p:spPr>
            <p:txBody>
              <a:bodyPr>
                <a:spAutoFit/>
              </a:bodyPr>
              <a:lstStyle/>
              <a:p>
                <a:pPr>
                  <a:defRPr/>
                </a:pPr>
                <a:endParaRPr lang="th-TH" dirty="0"/>
              </a:p>
            </p:txBody>
          </p:sp>
          <p:sp>
            <p:nvSpPr>
              <p:cNvPr id="41" name="กล่องข้อความ 40"/>
              <p:cNvSpPr txBox="1"/>
              <p:nvPr/>
            </p:nvSpPr>
            <p:spPr>
              <a:xfrm>
                <a:off x="677840" y="6228150"/>
                <a:ext cx="3456000" cy="324000"/>
              </a:xfrm>
              <a:prstGeom prst="rect">
                <a:avLst/>
              </a:prstGeom>
              <a:solidFill>
                <a:schemeClr val="bg1">
                  <a:lumMod val="75000"/>
                </a:schemeClr>
              </a:solidFill>
            </p:spPr>
            <p:txBody>
              <a:bodyPr>
                <a:spAutoFit/>
              </a:bodyPr>
              <a:lstStyle/>
              <a:p>
                <a:pPr>
                  <a:defRPr/>
                </a:pPr>
                <a:endParaRPr lang="th-TH" dirty="0"/>
              </a:p>
            </p:txBody>
          </p:sp>
          <p:sp>
            <p:nvSpPr>
              <p:cNvPr id="42" name="กล่องข้อความ 41"/>
              <p:cNvSpPr txBox="1"/>
              <p:nvPr/>
            </p:nvSpPr>
            <p:spPr>
              <a:xfrm>
                <a:off x="677840" y="6096582"/>
                <a:ext cx="4428000" cy="328091"/>
              </a:xfrm>
              <a:prstGeom prst="roundRect">
                <a:avLst/>
              </a:prstGeom>
              <a:solidFill>
                <a:schemeClr val="bg1">
                  <a:lumMod val="85000"/>
                </a:schemeClr>
              </a:solidFill>
            </p:spPr>
            <p:txBody>
              <a:bodyPr>
                <a:spAutoFit/>
              </a:bodyPr>
              <a:lstStyle/>
              <a:p>
                <a:pPr>
                  <a:defRPr/>
                </a:pPr>
                <a:r>
                  <a:rPr lang="en-US" sz="1400" spc="100" dirty="0">
                    <a:ln w="0">
                      <a:solidFill>
                        <a:srgbClr val="7030A0"/>
                      </a:solidFill>
                    </a:ln>
                    <a:solidFill>
                      <a:schemeClr val="bg2">
                        <a:lumMod val="25000"/>
                      </a:schemeClr>
                    </a:solidFill>
                  </a:rPr>
                  <a:t>Regional Audit Offices </a:t>
                </a:r>
                <a:r>
                  <a:rPr lang="en-US" sz="1200" spc="100" dirty="0">
                    <a:ln w="0">
                      <a:solidFill>
                        <a:srgbClr val="7030A0"/>
                      </a:solidFill>
                    </a:ln>
                    <a:solidFill>
                      <a:schemeClr val="bg2">
                        <a:lumMod val="25000"/>
                      </a:schemeClr>
                    </a:solidFill>
                  </a:rPr>
                  <a:t>  </a:t>
                </a:r>
                <a:endParaRPr lang="th-TH" sz="1400" spc="100" dirty="0">
                  <a:ln w="0">
                    <a:solidFill>
                      <a:srgbClr val="7030A0"/>
                    </a:solidFill>
                  </a:ln>
                  <a:solidFill>
                    <a:schemeClr val="bg2">
                      <a:lumMod val="25000"/>
                    </a:schemeClr>
                  </a:solidFill>
                </a:endParaRPr>
              </a:p>
            </p:txBody>
          </p:sp>
        </p:grpSp>
        <p:cxnSp>
          <p:nvCxnSpPr>
            <p:cNvPr id="30" name="ตัวเชื่อมต่อตรง 29"/>
            <p:cNvCxnSpPr/>
            <p:nvPr/>
          </p:nvCxnSpPr>
          <p:spPr>
            <a:xfrm>
              <a:off x="1910025" y="4611772"/>
              <a:ext cx="2808339" cy="0"/>
            </a:xfrm>
            <a:prstGeom prst="line">
              <a:avLst/>
            </a:prstGeom>
          </p:spPr>
          <p:style>
            <a:lnRef idx="3">
              <a:schemeClr val="dk1"/>
            </a:lnRef>
            <a:fillRef idx="0">
              <a:schemeClr val="dk1"/>
            </a:fillRef>
            <a:effectRef idx="2">
              <a:schemeClr val="dk1"/>
            </a:effectRef>
            <a:fontRef idx="minor">
              <a:schemeClr val="tx1"/>
            </a:fontRef>
          </p:style>
        </p:cxnSp>
        <p:cxnSp>
          <p:nvCxnSpPr>
            <p:cNvPr id="32" name="ตัวเชื่อมต่อตรง 31"/>
            <p:cNvCxnSpPr/>
            <p:nvPr/>
          </p:nvCxnSpPr>
          <p:spPr>
            <a:xfrm>
              <a:off x="6039188" y="4522847"/>
              <a:ext cx="0" cy="277891"/>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33" name="ตัวเชื่อมต่อตรง 32"/>
            <p:cNvCxnSpPr/>
            <p:nvPr/>
          </p:nvCxnSpPr>
          <p:spPr>
            <a:xfrm>
              <a:off x="4551674" y="4805502"/>
              <a:ext cx="2482896" cy="0"/>
            </a:xfrm>
            <a:prstGeom prst="line">
              <a:avLst/>
            </a:prstGeom>
          </p:spPr>
          <p:style>
            <a:lnRef idx="3">
              <a:schemeClr val="dk1"/>
            </a:lnRef>
            <a:fillRef idx="0">
              <a:schemeClr val="dk1"/>
            </a:fillRef>
            <a:effectRef idx="2">
              <a:schemeClr val="dk1"/>
            </a:effectRef>
            <a:fontRef idx="minor">
              <a:schemeClr val="tx1"/>
            </a:fontRef>
          </p:style>
        </p:cxnSp>
        <p:cxnSp>
          <p:nvCxnSpPr>
            <p:cNvPr id="35" name="ตัวเชื่อมต่อตรง 34"/>
            <p:cNvCxnSpPr/>
            <p:nvPr/>
          </p:nvCxnSpPr>
          <p:spPr>
            <a:xfrm>
              <a:off x="7025368" y="4798211"/>
              <a:ext cx="0" cy="252483"/>
            </a:xfrm>
            <a:prstGeom prst="line">
              <a:avLst/>
            </a:prstGeom>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nvGrpSpPr>
            <p:cNvPr id="36" name="กลุ่ม 35"/>
            <p:cNvGrpSpPr/>
            <p:nvPr/>
          </p:nvGrpSpPr>
          <p:grpSpPr>
            <a:xfrm>
              <a:off x="6516610" y="5001100"/>
              <a:ext cx="2389656" cy="740016"/>
              <a:chOff x="638601" y="6037966"/>
              <a:chExt cx="2436377" cy="740016"/>
            </a:xfrm>
            <a:effectLst>
              <a:outerShdw blurRad="50800" dist="38100" dir="2700000" algn="tl" rotWithShape="0">
                <a:prstClr val="black">
                  <a:alpha val="40000"/>
                </a:prstClr>
              </a:outerShdw>
            </a:effectLst>
          </p:grpSpPr>
          <p:sp>
            <p:nvSpPr>
              <p:cNvPr id="38" name="กล่องข้อความ 37"/>
              <p:cNvSpPr txBox="1"/>
              <p:nvPr/>
            </p:nvSpPr>
            <p:spPr>
              <a:xfrm>
                <a:off x="675788" y="6447854"/>
                <a:ext cx="2283977" cy="330128"/>
              </a:xfrm>
              <a:prstGeom prst="rect">
                <a:avLst/>
              </a:prstGeom>
              <a:solidFill>
                <a:schemeClr val="bg1">
                  <a:lumMod val="85000"/>
                </a:schemeClr>
              </a:solidFill>
            </p:spPr>
            <p:txBody>
              <a:bodyPr>
                <a:spAutoFit/>
              </a:bodyPr>
              <a:lstStyle/>
              <a:p>
                <a:pPr>
                  <a:defRPr/>
                </a:pPr>
                <a:endParaRPr lang="th-TH" dirty="0"/>
              </a:p>
            </p:txBody>
          </p:sp>
          <p:sp>
            <p:nvSpPr>
              <p:cNvPr id="39" name="กล่องข้อความ 38"/>
              <p:cNvSpPr txBox="1"/>
              <p:nvPr/>
            </p:nvSpPr>
            <p:spPr>
              <a:xfrm>
                <a:off x="638601" y="6037966"/>
                <a:ext cx="2436377" cy="578882"/>
              </a:xfrm>
              <a:prstGeom prst="roundRect">
                <a:avLst/>
              </a:prstGeom>
              <a:solidFill>
                <a:schemeClr val="bg1">
                  <a:lumMod val="95000"/>
                </a:schemeClr>
              </a:solidFill>
            </p:spPr>
            <p:txBody>
              <a:bodyPr>
                <a:spAutoFit/>
              </a:bodyPr>
              <a:lstStyle/>
              <a:p>
                <a:pPr algn="ctr">
                  <a:defRPr/>
                </a:pPr>
                <a:r>
                  <a:rPr lang="en-US" sz="1400" b="1" dirty="0">
                    <a:ln w="0"/>
                    <a:solidFill>
                      <a:srgbClr val="007033"/>
                    </a:solidFill>
                    <a:effectLst>
                      <a:outerShdw blurRad="38100" dist="19050" dir="2700000" algn="tl" rotWithShape="0">
                        <a:schemeClr val="dk1">
                          <a:alpha val="40000"/>
                        </a:schemeClr>
                      </a:outerShdw>
                    </a:effectLst>
                  </a:rPr>
                  <a:t>Provincial  Audit Offices   </a:t>
                </a:r>
                <a:r>
                  <a:rPr lang="th-TH" sz="1400" b="1" dirty="0">
                    <a:ln w="0"/>
                    <a:solidFill>
                      <a:srgbClr val="007033"/>
                    </a:solidFill>
                    <a:effectLst>
                      <a:outerShdw blurRad="38100" dist="19050" dir="2700000" algn="tl" rotWithShape="0">
                        <a:schemeClr val="dk1">
                          <a:alpha val="40000"/>
                        </a:schemeClr>
                      </a:outerShdw>
                    </a:effectLst>
                  </a:rPr>
                  <a:t>(76)</a:t>
                </a:r>
              </a:p>
            </p:txBody>
          </p:sp>
        </p:grpSp>
        <p:sp>
          <p:nvSpPr>
            <p:cNvPr id="37" name="กล่องข้อความ 155"/>
            <p:cNvSpPr txBox="1">
              <a:spLocks noChangeArrowheads="1"/>
            </p:cNvSpPr>
            <p:nvPr/>
          </p:nvSpPr>
          <p:spPr bwMode="auto">
            <a:xfrm>
              <a:off x="6379632" y="5002270"/>
              <a:ext cx="224216" cy="7560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th-TH" altLang="th-TH" sz="2800">
                <a:latin typeface="Arial" panose="020B0604020202020204" pitchFamily="34" charset="0"/>
              </a:endParaRPr>
            </a:p>
          </p:txBody>
        </p:sp>
      </p:grpSp>
      <p:pic>
        <p:nvPicPr>
          <p:cNvPr id="62" name="รูปภาพ 61"/>
          <p:cNvPicPr>
            <a:picLocks noChangeAspect="1"/>
          </p:cNvPicPr>
          <p:nvPr/>
        </p:nvPicPr>
        <p:blipFill rotWithShape="1">
          <a:blip r:embed="rId4"/>
          <a:srcRect t="-7664" b="7664"/>
          <a:stretch/>
        </p:blipFill>
        <p:spPr>
          <a:xfrm>
            <a:off x="0" y="5029200"/>
            <a:ext cx="12192000" cy="1828800"/>
          </a:xfrm>
          <a:prstGeom prst="rect">
            <a:avLst/>
          </a:prstGeom>
        </p:spPr>
      </p:pic>
    </p:spTree>
    <p:extLst>
      <p:ext uri="{BB962C8B-B14F-4D97-AF65-F5344CB8AC3E}">
        <p14:creationId xmlns:p14="http://schemas.microsoft.com/office/powerpoint/2010/main" val="34298883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Freeform 4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353051" y="2657476"/>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48" name="Freeform 1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รูปภาพ 9"/>
          <p:cNvPicPr>
            <a:picLocks noChangeAspect="1"/>
          </p:cNvPicPr>
          <p:nvPr/>
        </p:nvPicPr>
        <p:blipFill rotWithShape="1">
          <a:blip r:embed="rId2"/>
          <a:srcRect t="22080" r="-3" b="-3"/>
          <a:stretch/>
        </p:blipFill>
        <p:spPr>
          <a:xfrm>
            <a:off x="7381876" y="10"/>
            <a:ext cx="4810125" cy="2501827"/>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p:spPr>
      </p:pic>
      <p:pic>
        <p:nvPicPr>
          <p:cNvPr id="9" name="รูปภาพ 8"/>
          <p:cNvPicPr>
            <a:picLocks noChangeAspect="1"/>
          </p:cNvPicPr>
          <p:nvPr/>
        </p:nvPicPr>
        <p:blipFill rotWithShape="1">
          <a:blip r:embed="rId3"/>
          <a:srcRect l="1282"/>
          <a:stretch/>
        </p:blipFill>
        <p:spPr>
          <a:xfrm>
            <a:off x="4687635" y="-3618"/>
            <a:ext cx="3677817"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8" name="รูปภาพ 7"/>
          <p:cNvPicPr>
            <a:picLocks noChangeAspect="1"/>
          </p:cNvPicPr>
          <p:nvPr/>
        </p:nvPicPr>
        <p:blipFill rotWithShape="1">
          <a:blip r:embed="rId4"/>
          <a:srcRect r="9485" b="1"/>
          <a:stretch/>
        </p:blipFill>
        <p:spPr>
          <a:xfrm>
            <a:off x="2283613" y="-3620"/>
            <a:ext cx="3393943" cy="2502843"/>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pic>
        <p:nvPicPr>
          <p:cNvPr id="11" name="รูปภาพ 10"/>
          <p:cNvPicPr>
            <a:picLocks noChangeAspect="1"/>
          </p:cNvPicPr>
          <p:nvPr/>
        </p:nvPicPr>
        <p:blipFill rotWithShape="1">
          <a:blip r:embed="rId5"/>
          <a:srcRect r="2556" b="6"/>
          <a:stretch/>
        </p:blipFill>
        <p:spPr>
          <a:xfrm>
            <a:off x="1" y="-6235"/>
            <a:ext cx="3255403"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sp>
        <p:nvSpPr>
          <p:cNvPr id="10242" name="Title 1"/>
          <p:cNvSpPr>
            <a:spLocks noGrp="1"/>
          </p:cNvSpPr>
          <p:nvPr>
            <p:ph type="title"/>
          </p:nvPr>
        </p:nvSpPr>
        <p:spPr>
          <a:xfrm>
            <a:off x="6831860" y="3412655"/>
            <a:ext cx="5360141" cy="1458291"/>
          </a:xfrm>
        </p:spPr>
        <p:txBody>
          <a:bodyPr>
            <a:normAutofit/>
          </a:bodyPr>
          <a:lstStyle/>
          <a:p>
            <a:pPr algn="ctr"/>
            <a:r>
              <a:rPr lang="en-US" altLang="th-TH" b="1" dirty="0">
                <a:solidFill>
                  <a:srgbClr val="FFFF00"/>
                </a:solidFill>
                <a:latin typeface="Arial" panose="020B0604020202020204" pitchFamily="34" charset="0"/>
                <a:cs typeface="Arial" panose="020B0604020202020204" pitchFamily="34" charset="0"/>
              </a:rPr>
              <a:t>Audit coverage</a:t>
            </a:r>
          </a:p>
        </p:txBody>
      </p:sp>
      <p:sp>
        <p:nvSpPr>
          <p:cNvPr id="20" name="Content Placeholder 2"/>
          <p:cNvSpPr txBox="1">
            <a:spLocks/>
          </p:cNvSpPr>
          <p:nvPr/>
        </p:nvSpPr>
        <p:spPr>
          <a:xfrm>
            <a:off x="225533" y="2829749"/>
            <a:ext cx="5625737" cy="32375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chemeClr val="tx2"/>
              </a:buClr>
              <a:buFont typeface="Wingdings" panose="05000000000000000000" pitchFamily="2" charset="2"/>
              <a:buChar char="ü"/>
            </a:pPr>
            <a:r>
              <a:rPr lang="en-US" altLang="th-TH" sz="3200" dirty="0">
                <a:solidFill>
                  <a:schemeClr val="bg1"/>
                </a:solidFill>
                <a:latin typeface="Arial" panose="020B0604020202020204" pitchFamily="34" charset="0"/>
                <a:cs typeface="Arial" panose="020B0604020202020204" pitchFamily="34" charset="0"/>
              </a:rPr>
              <a:t>Financial Audit</a:t>
            </a:r>
          </a:p>
          <a:p>
            <a:pPr marL="457200" indent="-457200" algn="l">
              <a:buClr>
                <a:schemeClr val="tx2"/>
              </a:buClr>
              <a:buFont typeface="Wingdings" panose="05000000000000000000" pitchFamily="2" charset="2"/>
              <a:buChar char="ü"/>
            </a:pPr>
            <a:r>
              <a:rPr lang="en-US" altLang="th-TH" sz="3200" dirty="0">
                <a:solidFill>
                  <a:schemeClr val="bg1"/>
                </a:solidFill>
                <a:latin typeface="Arial" panose="020B0604020202020204" pitchFamily="34" charset="0"/>
                <a:cs typeface="Arial" panose="020B0604020202020204" pitchFamily="34" charset="0"/>
              </a:rPr>
              <a:t>Performance Audit</a:t>
            </a:r>
          </a:p>
          <a:p>
            <a:pPr marL="457200" indent="-457200" algn="l">
              <a:buClr>
                <a:schemeClr val="tx2"/>
              </a:buClr>
              <a:buFont typeface="Wingdings" panose="05000000000000000000" pitchFamily="2" charset="2"/>
              <a:buChar char="ü"/>
            </a:pPr>
            <a:r>
              <a:rPr lang="en-US" altLang="th-TH" sz="3200" dirty="0">
                <a:solidFill>
                  <a:schemeClr val="bg1"/>
                </a:solidFill>
                <a:latin typeface="Arial" panose="020B0604020202020204" pitchFamily="34" charset="0"/>
                <a:cs typeface="Arial" panose="020B0604020202020204" pitchFamily="34" charset="0"/>
              </a:rPr>
              <a:t>Procurement Audit</a:t>
            </a:r>
          </a:p>
          <a:p>
            <a:pPr marL="457200" indent="-457200" algn="l">
              <a:buClr>
                <a:schemeClr val="tx2"/>
              </a:buClr>
              <a:buFont typeface="Wingdings" panose="05000000000000000000" pitchFamily="2" charset="2"/>
              <a:buChar char="ü"/>
            </a:pPr>
            <a:r>
              <a:rPr lang="en-US" altLang="th-TH" sz="3200" dirty="0">
                <a:solidFill>
                  <a:schemeClr val="bg1"/>
                </a:solidFill>
                <a:latin typeface="Arial" panose="020B0604020202020204" pitchFamily="34" charset="0"/>
                <a:cs typeface="Arial" panose="020B0604020202020204" pitchFamily="34" charset="0"/>
              </a:rPr>
              <a:t>Investigative Audit</a:t>
            </a:r>
          </a:p>
          <a:p>
            <a:pPr marL="457200" indent="-457200" algn="l">
              <a:buClr>
                <a:schemeClr val="tx2"/>
              </a:buClr>
              <a:buFont typeface="Wingdings" panose="05000000000000000000" pitchFamily="2" charset="2"/>
              <a:buChar char="ü"/>
            </a:pPr>
            <a:r>
              <a:rPr lang="en-US" altLang="th-TH" sz="3200" dirty="0">
                <a:solidFill>
                  <a:schemeClr val="bg1"/>
                </a:solidFill>
                <a:latin typeface="Arial" panose="020B0604020202020204" pitchFamily="34" charset="0"/>
                <a:cs typeface="Arial" panose="020B0604020202020204" pitchFamily="34" charset="0"/>
              </a:rPr>
              <a:t>Revenue Collection Audit </a:t>
            </a:r>
          </a:p>
          <a:p>
            <a:pPr marL="457200" indent="-457200" algn="l">
              <a:buClr>
                <a:schemeClr val="tx2"/>
              </a:buClr>
              <a:buFont typeface="Arial" panose="020B0604020202020204" pitchFamily="34" charset="0"/>
              <a:buChar char="•"/>
            </a:pPr>
            <a:endParaRPr lang="th-TH" altLang="th-TH" sz="3200" dirty="0">
              <a:solidFill>
                <a:schemeClr val="bg1"/>
              </a:solidFill>
              <a:latin typeface="Arial" panose="020B0604020202020204" pitchFamily="34" charset="0"/>
            </a:endParaRPr>
          </a:p>
          <a:p>
            <a:pPr marL="457200" indent="-457200" algn="l">
              <a:buClr>
                <a:schemeClr val="tx2"/>
              </a:buClr>
              <a:buFont typeface="Arial" panose="020B0604020202020204" pitchFamily="34" charset="0"/>
              <a:buChar char="•"/>
            </a:pPr>
            <a:endParaRPr lang="en-US" altLang="th-TH" sz="3200" dirty="0">
              <a:solidFill>
                <a:schemeClr val="bg1"/>
              </a:solidFill>
              <a:latin typeface="Arial" panose="020B0604020202020204" pitchFamily="34" charset="0"/>
              <a:cs typeface="Arial" panose="020B0604020202020204" pitchFamily="34" charset="0"/>
            </a:endParaRPr>
          </a:p>
        </p:txBody>
      </p:sp>
      <p:pic>
        <p:nvPicPr>
          <p:cNvPr id="21" name="รูปภาพ 20"/>
          <p:cNvPicPr>
            <a:picLocks noChangeAspect="1"/>
          </p:cNvPicPr>
          <p:nvPr/>
        </p:nvPicPr>
        <p:blipFill rotWithShape="1">
          <a:blip r:embed="rId6"/>
          <a:srcRect t="-7664" b="7664"/>
          <a:stretch/>
        </p:blipFill>
        <p:spPr>
          <a:xfrm>
            <a:off x="0" y="5029200"/>
            <a:ext cx="12192000" cy="1828800"/>
          </a:xfrm>
          <a:prstGeom prst="rect">
            <a:avLst/>
          </a:prstGeom>
        </p:spPr>
      </p:pic>
    </p:spTree>
    <p:extLst>
      <p:ext uri="{BB962C8B-B14F-4D97-AF65-F5344CB8AC3E}">
        <p14:creationId xmlns:p14="http://schemas.microsoft.com/office/powerpoint/2010/main" val="20632670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0" y="3175"/>
            <a:ext cx="12192000" cy="6858000"/>
          </a:xfrm>
          <a:prstGeom prst="rect">
            <a:avLst/>
          </a:prstGeom>
        </p:spPr>
      </p:pic>
      <p:pic>
        <p:nvPicPr>
          <p:cNvPr id="13" name="รูปภาพ 12"/>
          <p:cNvPicPr>
            <a:picLocks noChangeAspect="1"/>
          </p:cNvPicPr>
          <p:nvPr/>
        </p:nvPicPr>
        <p:blipFill rotWithShape="1">
          <a:blip r:embed="rId3"/>
          <a:srcRect t="-7664" b="7664"/>
          <a:stretch/>
        </p:blipFill>
        <p:spPr>
          <a:xfrm>
            <a:off x="0" y="5029200"/>
            <a:ext cx="12192000" cy="1828800"/>
          </a:xfrm>
          <a:prstGeom prst="rect">
            <a:avLst/>
          </a:prstGeom>
        </p:spPr>
      </p:pic>
      <p:sp>
        <p:nvSpPr>
          <p:cNvPr id="2" name="Rectangle 1"/>
          <p:cNvSpPr/>
          <p:nvPr/>
        </p:nvSpPr>
        <p:spPr>
          <a:xfrm>
            <a:off x="2627291" y="462496"/>
            <a:ext cx="7328078" cy="646331"/>
          </a:xfrm>
          <a:prstGeom prst="rect">
            <a:avLst/>
          </a:prstGeom>
        </p:spPr>
        <p:txBody>
          <a:bodyPr wrap="square">
            <a:spAutoFit/>
          </a:bodyPr>
          <a:lstStyle/>
          <a:p>
            <a:pPr algn="ctr"/>
            <a:r>
              <a:rPr lang="en-US" sz="3600" b="1" dirty="0" smtClean="0">
                <a:solidFill>
                  <a:srgbClr val="FFFF00"/>
                </a:solidFill>
              </a:rPr>
              <a:t>Audit Mandate</a:t>
            </a:r>
            <a:endParaRPr lang="en-US" sz="3600" dirty="0"/>
          </a:p>
        </p:txBody>
      </p:sp>
      <p:sp>
        <p:nvSpPr>
          <p:cNvPr id="4" name="Content Placeholder 3"/>
          <p:cNvSpPr>
            <a:spLocks noGrp="1"/>
          </p:cNvSpPr>
          <p:nvPr>
            <p:ph idx="1"/>
          </p:nvPr>
        </p:nvSpPr>
        <p:spPr>
          <a:xfrm>
            <a:off x="567397" y="1271588"/>
            <a:ext cx="11057205" cy="4103296"/>
          </a:xfrm>
        </p:spPr>
        <p:txBody>
          <a:bodyPr>
            <a:normAutofit fontScale="77500" lnSpcReduction="20000"/>
          </a:bodyPr>
          <a:lstStyle/>
          <a:p>
            <a:pPr lvl="0"/>
            <a:r>
              <a:rPr lang="en-US" sz="3200" b="1" dirty="0">
                <a:solidFill>
                  <a:schemeClr val="bg1"/>
                </a:solidFill>
                <a:latin typeface="+mj-lt"/>
              </a:rPr>
              <a:t>The </a:t>
            </a:r>
            <a:r>
              <a:rPr lang="en-US" sz="3200" b="1" dirty="0" smtClean="0">
                <a:solidFill>
                  <a:schemeClr val="bg1"/>
                </a:solidFill>
                <a:latin typeface="+mj-lt"/>
              </a:rPr>
              <a:t>Organic Act of State Audit B.E. 2542 (1999)</a:t>
            </a:r>
          </a:p>
          <a:p>
            <a:pPr marL="0" indent="0">
              <a:buNone/>
            </a:pPr>
            <a:r>
              <a:rPr lang="en-US" sz="3200" dirty="0">
                <a:solidFill>
                  <a:schemeClr val="bg1"/>
                </a:solidFill>
                <a:latin typeface="+mj-lt"/>
              </a:rPr>
              <a:t>	S</a:t>
            </a:r>
            <a:r>
              <a:rPr lang="en-US" sz="3200" dirty="0" smtClean="0">
                <a:solidFill>
                  <a:schemeClr val="bg1"/>
                </a:solidFill>
                <a:latin typeface="+mj-lt"/>
              </a:rPr>
              <a:t>ection 39 </a:t>
            </a:r>
            <a:r>
              <a:rPr lang="en-AU" sz="3100" dirty="0">
                <a:solidFill>
                  <a:schemeClr val="bg1"/>
                </a:solidFill>
                <a:latin typeface="+mj-lt"/>
              </a:rPr>
              <a:t>Office of the Auditor General has the powers and duties in connection with general affairs of the Commission and shall have the following powers and duties:</a:t>
            </a:r>
          </a:p>
          <a:p>
            <a:pPr marL="0" indent="0">
              <a:buNone/>
            </a:pPr>
            <a:r>
              <a:rPr lang="en-AU" sz="3100" dirty="0" smtClean="0">
                <a:solidFill>
                  <a:schemeClr val="bg1"/>
                </a:solidFill>
                <a:latin typeface="+mj-lt"/>
              </a:rPr>
              <a:t>	…………….</a:t>
            </a:r>
            <a:endParaRPr lang="en-AU" sz="3100" dirty="0">
              <a:solidFill>
                <a:schemeClr val="bg1"/>
              </a:solidFill>
              <a:latin typeface="+mj-lt"/>
            </a:endParaRPr>
          </a:p>
          <a:p>
            <a:pPr marL="457200" lvl="1" indent="0">
              <a:spcBef>
                <a:spcPts val="1200"/>
              </a:spcBef>
              <a:buNone/>
            </a:pPr>
            <a:r>
              <a:rPr lang="en-AU" sz="3100" dirty="0" smtClean="0">
                <a:solidFill>
                  <a:schemeClr val="bg1"/>
                </a:solidFill>
                <a:latin typeface="+mj-lt"/>
              </a:rPr>
              <a:t>	to </a:t>
            </a:r>
            <a:r>
              <a:rPr lang="en-AU" sz="3100" dirty="0">
                <a:solidFill>
                  <a:schemeClr val="bg1"/>
                </a:solidFill>
                <a:latin typeface="+mj-lt"/>
              </a:rPr>
              <a:t>audit receipt and payment, the retention, and disbursement </a:t>
            </a:r>
            <a:r>
              <a:rPr lang="en-AU" sz="3100" dirty="0" smtClean="0">
                <a:solidFill>
                  <a:schemeClr val="bg1"/>
                </a:solidFill>
                <a:latin typeface="+mj-lt"/>
              </a:rPr>
              <a:t>of money </a:t>
            </a:r>
            <a:r>
              <a:rPr lang="en-AU" sz="3100" dirty="0">
                <a:solidFill>
                  <a:schemeClr val="bg1"/>
                </a:solidFill>
                <a:latin typeface="+mj-lt"/>
              </a:rPr>
              <a:t>and other properties belonging to or being within the responsibility of the </a:t>
            </a:r>
            <a:r>
              <a:rPr lang="en-AU" sz="3100" dirty="0" smtClean="0">
                <a:solidFill>
                  <a:schemeClr val="bg1"/>
                </a:solidFill>
                <a:latin typeface="+mj-lt"/>
              </a:rPr>
              <a:t>audited </a:t>
            </a:r>
            <a:r>
              <a:rPr lang="en-AU" sz="3100" dirty="0">
                <a:solidFill>
                  <a:schemeClr val="bg1"/>
                </a:solidFill>
                <a:latin typeface="+mj-lt"/>
              </a:rPr>
              <a:t>agency and give opinions as to whether it is in compliance with the laws, </a:t>
            </a:r>
            <a:r>
              <a:rPr lang="en-AU" sz="3100" dirty="0" smtClean="0">
                <a:solidFill>
                  <a:schemeClr val="bg1"/>
                </a:solidFill>
                <a:latin typeface="+mj-lt"/>
              </a:rPr>
              <a:t>rules</a:t>
            </a:r>
            <a:r>
              <a:rPr lang="en-AU" sz="3100" dirty="0">
                <a:solidFill>
                  <a:schemeClr val="bg1"/>
                </a:solidFill>
                <a:latin typeface="+mj-lt"/>
              </a:rPr>
              <a:t>, regulations or resolutions of the Council of Ministers, and to, as it wishes, </a:t>
            </a:r>
            <a:r>
              <a:rPr lang="en-AU" sz="3100" b="1" dirty="0">
                <a:latin typeface="+mj-lt"/>
              </a:rPr>
              <a:t>audit </a:t>
            </a:r>
            <a:r>
              <a:rPr lang="en-AU" sz="3100" b="1" dirty="0" smtClean="0">
                <a:latin typeface="+mj-lt"/>
              </a:rPr>
              <a:t>the </a:t>
            </a:r>
            <a:r>
              <a:rPr lang="en-AU" sz="3100" b="1" dirty="0">
                <a:latin typeface="+mj-lt"/>
              </a:rPr>
              <a:t>disbursement of money and use of other properties or the procurement under a </a:t>
            </a:r>
            <a:r>
              <a:rPr lang="en-AU" sz="3100" b="1" dirty="0" smtClean="0">
                <a:latin typeface="+mj-lt"/>
              </a:rPr>
              <a:t>given </a:t>
            </a:r>
            <a:r>
              <a:rPr lang="en-AU" sz="3100" b="1" dirty="0">
                <a:latin typeface="+mj-lt"/>
              </a:rPr>
              <a:t>plan, work or project of an audited agency</a:t>
            </a:r>
            <a:r>
              <a:rPr lang="en-AU" sz="3100" dirty="0">
                <a:solidFill>
                  <a:schemeClr val="bg1"/>
                </a:solidFill>
                <a:latin typeface="+mj-lt"/>
              </a:rPr>
              <a:t> and give opinions as to whether they </a:t>
            </a:r>
            <a:r>
              <a:rPr lang="en-AU" sz="3100" dirty="0" smtClean="0">
                <a:solidFill>
                  <a:schemeClr val="bg1"/>
                </a:solidFill>
                <a:latin typeface="+mj-lt"/>
              </a:rPr>
              <a:t>are </a:t>
            </a:r>
            <a:r>
              <a:rPr lang="en-AU" sz="3100" dirty="0">
                <a:solidFill>
                  <a:schemeClr val="bg1"/>
                </a:solidFill>
                <a:latin typeface="+mj-lt"/>
              </a:rPr>
              <a:t>in compliance with the </a:t>
            </a:r>
            <a:r>
              <a:rPr lang="en-AU" sz="3100" dirty="0" smtClean="0">
                <a:solidFill>
                  <a:schemeClr val="bg1"/>
                </a:solidFill>
                <a:latin typeface="+mj-lt"/>
              </a:rPr>
              <a:t>objectives, economical</a:t>
            </a:r>
            <a:r>
              <a:rPr lang="en-AU" sz="3100" dirty="0">
                <a:solidFill>
                  <a:schemeClr val="bg1"/>
                </a:solidFill>
                <a:latin typeface="+mj-lt"/>
              </a:rPr>
              <a:t>, worthwhile and achieve their goals.</a:t>
            </a:r>
          </a:p>
          <a:p>
            <a:pPr marL="0" indent="0">
              <a:buNone/>
            </a:pPr>
            <a:r>
              <a:rPr lang="en-AU" sz="3100" dirty="0">
                <a:solidFill>
                  <a:schemeClr val="bg1"/>
                </a:solidFill>
              </a:rPr>
              <a:t>	</a:t>
            </a:r>
            <a:r>
              <a:rPr lang="en-AU" sz="3100" dirty="0" smtClean="0">
                <a:solidFill>
                  <a:schemeClr val="bg1"/>
                </a:solidFill>
              </a:rPr>
              <a:t>…………….</a:t>
            </a:r>
            <a:endParaRPr lang="en-US" sz="3100" dirty="0" smtClean="0">
              <a:solidFill>
                <a:schemeClr val="bg1"/>
              </a:solidFill>
            </a:endParaRPr>
          </a:p>
          <a:p>
            <a:pPr marL="0" indent="0">
              <a:buNone/>
            </a:pPr>
            <a:endParaRPr lang="en-US" sz="3200" dirty="0"/>
          </a:p>
        </p:txBody>
      </p:sp>
    </p:spTree>
    <p:extLst>
      <p:ext uri="{BB962C8B-B14F-4D97-AF65-F5344CB8AC3E}">
        <p14:creationId xmlns:p14="http://schemas.microsoft.com/office/powerpoint/2010/main" val="2931559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FFFF00"/>
                </a:solidFill>
              </a:rPr>
              <a:t>Public Procurement in Thailand </a:t>
            </a:r>
            <a:endParaRPr lang="th-TH" b="1" dirty="0">
              <a:solidFill>
                <a:srgbClr val="FFFF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dirty="0">
                <a:solidFill>
                  <a:schemeClr val="bg1"/>
                </a:solidFill>
              </a:rPr>
              <a:t>Legal Framework </a:t>
            </a:r>
            <a:endParaRPr lang="en-AU" b="1" dirty="0" smtClean="0">
              <a:solidFill>
                <a:schemeClr val="bg1"/>
              </a:solidFill>
            </a:endParaRPr>
          </a:p>
          <a:p>
            <a:pPr lvl="2"/>
            <a:endParaRPr lang="en-AU" b="1" dirty="0">
              <a:solidFill>
                <a:schemeClr val="bg1"/>
              </a:solidFill>
            </a:endParaRPr>
          </a:p>
          <a:p>
            <a:pPr marL="0" indent="0">
              <a:buNone/>
            </a:pPr>
            <a:r>
              <a:rPr lang="en-US" dirty="0" smtClean="0">
                <a:solidFill>
                  <a:schemeClr val="bg1"/>
                </a:solidFill>
              </a:rPr>
              <a:t>	The Public Procurement and Inventory Act B.E. 2560 (2017) and the rules, regulations, and announcement under it.</a:t>
            </a:r>
          </a:p>
          <a:p>
            <a:pPr marL="0" indent="0">
              <a:buNone/>
            </a:pPr>
            <a:endParaRPr lang="en-US" dirty="0"/>
          </a:p>
          <a:p>
            <a:pPr marL="0" indent="0">
              <a:buNone/>
            </a:pPr>
            <a:r>
              <a:rPr lang="en-AU" dirty="0" smtClean="0">
                <a:solidFill>
                  <a:schemeClr val="bg1"/>
                </a:solidFill>
              </a:rPr>
              <a:t>3 Methods under the PPI Act</a:t>
            </a:r>
          </a:p>
          <a:p>
            <a:pPr marL="0" indent="0">
              <a:buNone/>
            </a:pPr>
            <a:r>
              <a:rPr lang="en-US" dirty="0">
                <a:solidFill>
                  <a:schemeClr val="bg1"/>
                </a:solidFill>
              </a:rPr>
              <a:t>	</a:t>
            </a:r>
            <a:r>
              <a:rPr lang="en-US" dirty="0" smtClean="0">
                <a:solidFill>
                  <a:schemeClr val="bg1"/>
                </a:solidFill>
              </a:rPr>
              <a:t>- Open procedure</a:t>
            </a:r>
          </a:p>
          <a:p>
            <a:pPr marL="0" indent="0">
              <a:buNone/>
            </a:pPr>
            <a:r>
              <a:rPr lang="en-US" dirty="0">
                <a:solidFill>
                  <a:schemeClr val="bg1"/>
                </a:solidFill>
              </a:rPr>
              <a:t>	</a:t>
            </a:r>
            <a:r>
              <a:rPr lang="en-US" dirty="0" smtClean="0">
                <a:solidFill>
                  <a:schemeClr val="bg1"/>
                </a:solidFill>
              </a:rPr>
              <a:t>- Selected procedure</a:t>
            </a:r>
          </a:p>
          <a:p>
            <a:pPr marL="0" indent="0">
              <a:buNone/>
            </a:pPr>
            <a:r>
              <a:rPr lang="en-US" dirty="0">
                <a:solidFill>
                  <a:schemeClr val="bg1"/>
                </a:solidFill>
              </a:rPr>
              <a:t>	</a:t>
            </a:r>
            <a:r>
              <a:rPr lang="en-US" dirty="0" smtClean="0">
                <a:solidFill>
                  <a:schemeClr val="bg1"/>
                </a:solidFill>
              </a:rPr>
              <a:t>- Specific procedure</a:t>
            </a:r>
            <a:endParaRPr lang="en-US" dirty="0">
              <a:solidFill>
                <a:schemeClr val="bg1"/>
              </a:solidFill>
            </a:endParaRPr>
          </a:p>
        </p:txBody>
      </p:sp>
    </p:spTree>
    <p:extLst>
      <p:ext uri="{BB962C8B-B14F-4D97-AF65-F5344CB8AC3E}">
        <p14:creationId xmlns:p14="http://schemas.microsoft.com/office/powerpoint/2010/main" val="28098727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FFFF00"/>
                </a:solidFill>
              </a:rPr>
              <a:t>Public Procurement in Thailand </a:t>
            </a:r>
            <a:endParaRPr lang="th-TH" b="1" dirty="0">
              <a:solidFill>
                <a:srgbClr val="FFFF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a:p>
            <a:pPr marL="0" indent="0">
              <a:buNone/>
            </a:pPr>
            <a:r>
              <a:rPr lang="en-AU" dirty="0" smtClean="0">
                <a:solidFill>
                  <a:schemeClr val="bg1"/>
                </a:solidFill>
              </a:rPr>
              <a:t>However</a:t>
            </a:r>
            <a:r>
              <a:rPr lang="en-AU" dirty="0">
                <a:solidFill>
                  <a:schemeClr val="bg1"/>
                </a:solidFill>
              </a:rPr>
              <a:t>, since </a:t>
            </a:r>
            <a:r>
              <a:rPr lang="en-AU" dirty="0" smtClean="0">
                <a:solidFill>
                  <a:schemeClr val="bg1"/>
                </a:solidFill>
              </a:rPr>
              <a:t>2005 to 2017 procurements </a:t>
            </a:r>
            <a:r>
              <a:rPr lang="en-AU" dirty="0">
                <a:solidFill>
                  <a:schemeClr val="bg1"/>
                </a:solidFill>
              </a:rPr>
              <a:t>valued at above 2 million baht </a:t>
            </a:r>
            <a:r>
              <a:rPr lang="en-AU" dirty="0" smtClean="0">
                <a:solidFill>
                  <a:schemeClr val="bg1"/>
                </a:solidFill>
              </a:rPr>
              <a:t>have </a:t>
            </a:r>
            <a:r>
              <a:rPr lang="en-AU" dirty="0">
                <a:solidFill>
                  <a:schemeClr val="bg1"/>
                </a:solidFill>
              </a:rPr>
              <a:t>to be conducted through an electronic auction (</a:t>
            </a:r>
            <a:r>
              <a:rPr lang="en-AU" dirty="0" smtClean="0">
                <a:solidFill>
                  <a:schemeClr val="bg1"/>
                </a:solidFill>
              </a:rPr>
              <a:t>e-auction) and from 2016 the electronic means has changed to e-bidding and e-market</a:t>
            </a:r>
            <a:endParaRPr lang="en-US" dirty="0">
              <a:solidFill>
                <a:schemeClr val="bg1"/>
              </a:solidFill>
            </a:endParaRPr>
          </a:p>
        </p:txBody>
      </p:sp>
    </p:spTree>
    <p:extLst>
      <p:ext uri="{BB962C8B-B14F-4D97-AF65-F5344CB8AC3E}">
        <p14:creationId xmlns:p14="http://schemas.microsoft.com/office/powerpoint/2010/main" val="30151416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รูปภาพ 11"/>
          <p:cNvPicPr>
            <a:picLocks noChangeAspect="1"/>
          </p:cNvPicPr>
          <p:nvPr/>
        </p:nvPicPr>
        <p:blipFill rotWithShape="1">
          <a:blip r:embed="rId2"/>
          <a:srcRect t="11770"/>
          <a:stretch/>
        </p:blipFill>
        <p:spPr>
          <a:xfrm>
            <a:off x="-1" y="0"/>
            <a:ext cx="12192000" cy="6858000"/>
          </a:xfrm>
          <a:prstGeom prst="rect">
            <a:avLst/>
          </a:prstGeom>
        </p:spPr>
      </p:pic>
      <p:sp>
        <p:nvSpPr>
          <p:cNvPr id="11" name="TextBox 5"/>
          <p:cNvSpPr txBox="1"/>
          <p:nvPr/>
        </p:nvSpPr>
        <p:spPr>
          <a:xfrm>
            <a:off x="51323" y="411898"/>
            <a:ext cx="11633571" cy="584775"/>
          </a:xfrm>
          <a:prstGeom prst="rect">
            <a:avLst/>
          </a:prstGeom>
          <a:noFill/>
        </p:spPr>
        <p:txBody>
          <a:bodyPr wrap="square" rtlCol="0">
            <a:spAutoFit/>
          </a:bodyPr>
          <a:lstStyle/>
          <a:p>
            <a:pPr algn="ctr"/>
            <a:r>
              <a:rPr lang="en-AU" sz="3200" b="1" dirty="0">
                <a:solidFill>
                  <a:srgbClr val="FFFF00"/>
                </a:solidFill>
              </a:rPr>
              <a:t>Public Procurement in Thailand </a:t>
            </a:r>
            <a:endParaRPr lang="th-TH" b="1" dirty="0">
              <a:solidFill>
                <a:srgbClr val="FFFF00"/>
              </a:solidFill>
              <a:effectLst>
                <a:outerShdw blurRad="38100" dist="38100" dir="2700000" algn="tl">
                  <a:srgbClr val="000000">
                    <a:alpha val="43137"/>
                  </a:srgbClr>
                </a:outerShdw>
              </a:effectLst>
              <a:latin typeface="Arial" panose="020B0604020202020204" pitchFamily="34" charset="0"/>
            </a:endParaRPr>
          </a:p>
        </p:txBody>
      </p:sp>
      <p:pic>
        <p:nvPicPr>
          <p:cNvPr id="13" name="รูปภาพ 12"/>
          <p:cNvPicPr>
            <a:picLocks noChangeAspect="1"/>
          </p:cNvPicPr>
          <p:nvPr/>
        </p:nvPicPr>
        <p:blipFill rotWithShape="1">
          <a:blip r:embed="rId3"/>
          <a:srcRect t="-7664" b="7664"/>
          <a:stretch/>
        </p:blipFill>
        <p:spPr>
          <a:xfrm>
            <a:off x="0" y="5164428"/>
            <a:ext cx="12192000" cy="1693572"/>
          </a:xfrm>
          <a:prstGeom prst="rect">
            <a:avLst/>
          </a:prstGeom>
        </p:spPr>
      </p:pic>
      <p:sp>
        <p:nvSpPr>
          <p:cNvPr id="7" name="Content Placeholder 2"/>
          <p:cNvSpPr txBox="1">
            <a:spLocks/>
          </p:cNvSpPr>
          <p:nvPr/>
        </p:nvSpPr>
        <p:spPr>
          <a:xfrm>
            <a:off x="507104" y="1223494"/>
            <a:ext cx="11177790" cy="4783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a:p>
            <a:r>
              <a:rPr lang="en-AU" dirty="0">
                <a:solidFill>
                  <a:schemeClr val="bg1"/>
                </a:solidFill>
              </a:rPr>
              <a:t>Generally, all procuring agencies must announce their procurements </a:t>
            </a:r>
            <a:r>
              <a:rPr lang="en-AU" dirty="0" smtClean="0">
                <a:solidFill>
                  <a:schemeClr val="bg1"/>
                </a:solidFill>
              </a:rPr>
              <a:t>on the </a:t>
            </a:r>
            <a:r>
              <a:rPr lang="en-AU" dirty="0">
                <a:solidFill>
                  <a:schemeClr val="bg1"/>
                </a:solidFill>
              </a:rPr>
              <a:t>Governments’ central procurement </a:t>
            </a:r>
            <a:r>
              <a:rPr lang="en-AU" dirty="0" smtClean="0">
                <a:solidFill>
                  <a:schemeClr val="bg1"/>
                </a:solidFill>
              </a:rPr>
              <a:t>website (</a:t>
            </a:r>
            <a:r>
              <a:rPr lang="en-AU" dirty="0" smtClean="0">
                <a:solidFill>
                  <a:schemeClr val="bg1"/>
                </a:solidFill>
                <a:hlinkClick r:id="rId4"/>
              </a:rPr>
              <a:t>www.gprocurement.go.th</a:t>
            </a:r>
            <a:r>
              <a:rPr lang="en-AU" dirty="0" smtClean="0">
                <a:solidFill>
                  <a:schemeClr val="bg1"/>
                </a:solidFill>
              </a:rPr>
              <a:t>) and </a:t>
            </a:r>
            <a:r>
              <a:rPr lang="en-AU" dirty="0">
                <a:solidFill>
                  <a:schemeClr val="bg1"/>
                </a:solidFill>
              </a:rPr>
              <a:t>relevant agencies’ websites. </a:t>
            </a:r>
            <a:endParaRPr lang="en-AU" dirty="0" smtClean="0">
              <a:solidFill>
                <a:schemeClr val="bg1"/>
              </a:solidFill>
            </a:endParaRPr>
          </a:p>
          <a:p>
            <a:pPr marL="0" indent="0">
              <a:buNone/>
            </a:pPr>
            <a:endParaRPr lang="en-AU" dirty="0">
              <a:solidFill>
                <a:schemeClr val="bg1"/>
              </a:solidFill>
            </a:endParaRPr>
          </a:p>
          <a:p>
            <a:r>
              <a:rPr lang="en-AU" dirty="0" smtClean="0">
                <a:solidFill>
                  <a:schemeClr val="bg1"/>
                </a:solidFill>
              </a:rPr>
              <a:t>Additionally</a:t>
            </a:r>
            <a:r>
              <a:rPr lang="en-AU" dirty="0">
                <a:solidFill>
                  <a:schemeClr val="bg1"/>
                </a:solidFill>
              </a:rPr>
              <a:t>, they must make these announcements to the Mass Communication Authority of Thailand, the Broadcasting Authority, and the Office of the Auditor General of Thailand.</a:t>
            </a:r>
          </a:p>
        </p:txBody>
      </p:sp>
    </p:spTree>
    <p:extLst>
      <p:ext uri="{BB962C8B-B14F-4D97-AF65-F5344CB8AC3E}">
        <p14:creationId xmlns:p14="http://schemas.microsoft.com/office/powerpoint/2010/main" val="27333127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1670</TotalTime>
  <Words>1455</Words>
  <Application>Microsoft Office PowerPoint</Application>
  <PresentationFormat>Custom</PresentationFormat>
  <Paragraphs>428</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Audit coverage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the Auditor of Thailand</dc:title>
  <dc:creator>Sutthi Sun</dc:creator>
  <cp:lastModifiedBy>User Pc</cp:lastModifiedBy>
  <cp:revision>114</cp:revision>
  <dcterms:created xsi:type="dcterms:W3CDTF">2017-04-24T11:58:31Z</dcterms:created>
  <dcterms:modified xsi:type="dcterms:W3CDTF">2017-07-03T17:26:41Z</dcterms:modified>
</cp:coreProperties>
</file>